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8" r:id="rId2"/>
    <p:sldId id="281" r:id="rId3"/>
    <p:sldId id="267" r:id="rId4"/>
    <p:sldId id="292" r:id="rId5"/>
    <p:sldId id="293" r:id="rId6"/>
    <p:sldId id="271" r:id="rId7"/>
    <p:sldId id="274" r:id="rId8"/>
    <p:sldId id="282" r:id="rId9"/>
    <p:sldId id="279" r:id="rId10"/>
    <p:sldId id="278" r:id="rId11"/>
    <p:sldId id="280" r:id="rId12"/>
    <p:sldId id="287" r:id="rId13"/>
    <p:sldId id="289" r:id="rId14"/>
    <p:sldId id="290" r:id="rId15"/>
    <p:sldId id="291" r:id="rId16"/>
    <p:sldId id="297" r:id="rId17"/>
    <p:sldId id="285" r:id="rId18"/>
    <p:sldId id="286" r:id="rId19"/>
    <p:sldId id="294" r:id="rId20"/>
    <p:sldId id="29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B54AC99B-FF0B-4AD4-8C3D-8E122D9E909D}">
          <p14:sldIdLst>
            <p14:sldId id="288"/>
          </p14:sldIdLst>
        </p14:section>
        <p14:section name="Cases &amp; deaths" id="{4C4E233C-7A81-4C5B-A8E8-40D2483FC147}">
          <p14:sldIdLst>
            <p14:sldId id="281"/>
            <p14:sldId id="267"/>
            <p14:sldId id="292"/>
            <p14:sldId id="293"/>
            <p14:sldId id="271"/>
            <p14:sldId id="274"/>
          </p14:sldIdLst>
        </p14:section>
        <p14:section name="Healthcare" id="{65A04519-E798-4A57-A35C-E1B23BAA3CC0}">
          <p14:sldIdLst>
            <p14:sldId id="282"/>
            <p14:sldId id="279"/>
            <p14:sldId id="278"/>
          </p14:sldIdLst>
        </p14:section>
        <p14:section name="Summary" id="{DAEC62F4-95FC-4CEA-B02C-462FC6582351}">
          <p14:sldIdLst>
            <p14:sldId id="280"/>
          </p14:sldIdLst>
        </p14:section>
        <p14:section name="Country detail" id="{C02776B3-7FE6-489B-99B4-27C01C09B305}">
          <p14:sldIdLst>
            <p14:sldId id="287"/>
            <p14:sldId id="289"/>
            <p14:sldId id="290"/>
            <p14:sldId id="291"/>
            <p14:sldId id="297"/>
            <p14:sldId id="285"/>
            <p14:sldId id="286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60" autoAdjust="0"/>
    <p:restoredTop sz="94660"/>
  </p:normalViewPr>
  <p:slideViewPr>
    <p:cSldViewPr snapToGrid="0">
      <p:cViewPr varScale="1">
        <p:scale>
          <a:sx n="82" d="100"/>
          <a:sy n="82" d="100"/>
        </p:scale>
        <p:origin x="40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tandard_Slide_Dark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3202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Standard_Slide_Dark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865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_Slide_Dark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79132"/>
            <a:ext cx="9483327" cy="62323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aseline="0">
                <a:solidFill>
                  <a:schemeClr val="bg1"/>
                </a:solidFill>
                <a:latin typeface="Constantia" panose="02030602050306030303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599" y="1477818"/>
            <a:ext cx="10972801" cy="48213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 baseline="0">
                <a:latin typeface="Corbel" panose="020B0503020204020204" pitchFamily="34" charset="0"/>
              </a:defRPr>
            </a:lvl1pPr>
          </a:lstStyle>
          <a:p>
            <a:pPr fontAlgn="t"/>
            <a:r>
              <a:rPr lang="en-US" sz="2400" b="1" i="0" baseline="0" dirty="0">
                <a:solidFill>
                  <a:schemeClr val="tx1"/>
                </a:solidFill>
                <a:latin typeface="open sans" charset="0"/>
              </a:rPr>
              <a:t>Body Header</a:t>
            </a:r>
          </a:p>
          <a:p>
            <a:r>
              <a:rPr lang="en-US" sz="2400" b="0" i="0" baseline="0" dirty="0">
                <a:solidFill>
                  <a:schemeClr val="tx1"/>
                </a:solidFill>
                <a:latin typeface="open sans" charset="0"/>
              </a:rPr>
              <a:t>Body text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1256" y="6356351"/>
            <a:ext cx="27423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6CD71-778F-45A2-9C97-687A7C3ED51A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065" y="6356351"/>
            <a:ext cx="4115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1852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ndard_Slide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599" y="1477818"/>
            <a:ext cx="10972801" cy="48213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 baseline="0">
                <a:latin typeface="Corbel" panose="020B0503020204020204" pitchFamily="34" charset="0"/>
              </a:defRPr>
            </a:lvl1pPr>
          </a:lstStyle>
          <a:p>
            <a:pPr fontAlgn="t"/>
            <a:r>
              <a:rPr lang="en-US" sz="2400" b="1" i="0" baseline="0" dirty="0">
                <a:solidFill>
                  <a:schemeClr val="tx1"/>
                </a:solidFill>
                <a:latin typeface="open sans" charset="0"/>
              </a:rPr>
              <a:t>Body Header</a:t>
            </a:r>
          </a:p>
          <a:p>
            <a:r>
              <a:rPr lang="en-US" sz="2400" b="0" i="0" baseline="0" dirty="0">
                <a:solidFill>
                  <a:schemeClr val="tx1"/>
                </a:solidFill>
                <a:latin typeface="open sans" charset="0"/>
              </a:rPr>
              <a:t>Body text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79132"/>
            <a:ext cx="9419514" cy="62323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aseline="0">
                <a:solidFill>
                  <a:schemeClr val="bg1"/>
                </a:solidFill>
                <a:latin typeface="Constantia" panose="02030602050306030303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1256" y="6356351"/>
            <a:ext cx="27423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6CD71-778F-45A2-9C97-687A7C3ED51A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065" y="6356351"/>
            <a:ext cx="4115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0071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Slide_Dark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491919"/>
            <a:ext cx="6815667" cy="4807281"/>
          </a:xfrm>
          <a:prstGeom prst="rect">
            <a:avLst/>
          </a:prstGeom>
        </p:spPr>
        <p:txBody>
          <a:bodyPr/>
          <a:lstStyle>
            <a:lvl1pPr>
              <a:defRPr sz="2400" baseline="0">
                <a:latin typeface="Corbel" panose="020B0503020204020204" pitchFamily="34" charset="0"/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01" y="1491919"/>
            <a:ext cx="4011084" cy="4807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latin typeface="Corbel" panose="020B0503020204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fontAlgn="t"/>
            <a:r>
              <a:rPr lang="en-US" sz="2400" b="1" i="0" baseline="0" dirty="0">
                <a:solidFill>
                  <a:schemeClr val="tx1"/>
                </a:solidFill>
                <a:latin typeface="open sans" charset="0"/>
              </a:rPr>
              <a:t>Body Header</a:t>
            </a:r>
          </a:p>
          <a:p>
            <a:r>
              <a:rPr lang="en-US" sz="2400" b="0" i="0" baseline="0" dirty="0">
                <a:solidFill>
                  <a:schemeClr val="tx1"/>
                </a:solidFill>
                <a:latin typeface="open sans" charset="0"/>
              </a:rPr>
              <a:t>Body text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609601" y="279132"/>
            <a:ext cx="9472691" cy="62323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aseline="0">
                <a:solidFill>
                  <a:schemeClr val="bg1"/>
                </a:solidFill>
                <a:latin typeface="Constantia" panose="02030602050306030303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1256" y="6356351"/>
            <a:ext cx="27423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6CD71-778F-45A2-9C97-687A7C3ED51A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065" y="6356351"/>
            <a:ext cx="4115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5360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_Column_Slide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491919"/>
            <a:ext cx="6815667" cy="4807281"/>
          </a:xfrm>
          <a:prstGeom prst="rect">
            <a:avLst/>
          </a:prstGeom>
        </p:spPr>
        <p:txBody>
          <a:bodyPr/>
          <a:lstStyle>
            <a:lvl1pPr>
              <a:defRPr sz="2400" baseline="0">
                <a:latin typeface="Corbel" panose="020B0503020204020204" pitchFamily="34" charset="0"/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01" y="1491919"/>
            <a:ext cx="4011084" cy="4807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latin typeface="Corbel" panose="020B0503020204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fontAlgn="t"/>
            <a:r>
              <a:rPr lang="en-US" sz="2400" b="1" i="0" baseline="0" dirty="0">
                <a:solidFill>
                  <a:schemeClr val="tx1"/>
                </a:solidFill>
                <a:latin typeface="open sans" charset="0"/>
              </a:rPr>
              <a:t>Body Header</a:t>
            </a:r>
          </a:p>
          <a:p>
            <a:r>
              <a:rPr lang="en-US" sz="2400" b="0" i="0" baseline="0" dirty="0">
                <a:solidFill>
                  <a:schemeClr val="tx1"/>
                </a:solidFill>
                <a:latin typeface="open sans" charset="0"/>
              </a:rPr>
              <a:t>Body text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79132"/>
            <a:ext cx="10198235" cy="62323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aseline="0">
                <a:solidFill>
                  <a:schemeClr val="bg1"/>
                </a:solidFill>
                <a:latin typeface="Constantia" panose="02030602050306030303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065" y="6356351"/>
            <a:ext cx="41158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1256" y="6356351"/>
            <a:ext cx="27423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6CD71-778F-45A2-9C97-687A7C3ED51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8522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7122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baseline="0">
          <a:solidFill>
            <a:schemeClr val="bg2"/>
          </a:solidFill>
          <a:latin typeface="merriweather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cdc.europa.eu/en/publications-data/download-data-hospital-and-icu-admission-rates-and-current-occupancy-covid-19" TargetMode="External"/><Relationship Id="rId3" Type="http://schemas.openxmlformats.org/officeDocument/2006/relationships/hyperlink" Target="https://covid-statistics.jrc.ec.europa.eu/QlikDashboard?sheet=multidim" TargetMode="External"/><Relationship Id="rId7" Type="http://schemas.openxmlformats.org/officeDocument/2006/relationships/hyperlink" Target="https://github.com/CSSEGISandData/COVID-19#covid-19-data-repository-by-the-center-for-systems-science-and-engineering-csse-at-johns-hopkins-university" TargetMode="External"/><Relationship Id="rId12" Type="http://schemas.openxmlformats.org/officeDocument/2006/relationships/hyperlink" Target="https://ourworldindata.org/coronavirus-source-data" TargetMode="External"/><Relationship Id="rId2" Type="http://schemas.openxmlformats.org/officeDocument/2006/relationships/hyperlink" Target="https://github.com/ec-jrc/COVID-19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CSSEGISandData/COVID-19" TargetMode="External"/><Relationship Id="rId11" Type="http://schemas.openxmlformats.org/officeDocument/2006/relationships/hyperlink" Target="https://github.com/owid/covid-19-data/tree/master/public/data/" TargetMode="External"/><Relationship Id="rId5" Type="http://schemas.openxmlformats.org/officeDocument/2006/relationships/hyperlink" Target="https://worldhealthorg.shinyapps.io/euro-covid19/" TargetMode="External"/><Relationship Id="rId10" Type="http://schemas.openxmlformats.org/officeDocument/2006/relationships/hyperlink" Target="https://www.ecdc.europa.eu/en/covid-19/data-collection" TargetMode="External"/><Relationship Id="rId4" Type="http://schemas.openxmlformats.org/officeDocument/2006/relationships/hyperlink" Target="https://covid19.who.int/info/" TargetMode="External"/><Relationship Id="rId9" Type="http://schemas.openxmlformats.org/officeDocument/2006/relationships/hyperlink" Target="https://www.ecdc.europa.eu/en/publications-data/sources-eueea-regional-data-covid-19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vid-statistics.jrc.ec.europa.eu/QlikDashboard?sheet=multidim" TargetMode="External"/><Relationship Id="rId7" Type="http://schemas.openxmlformats.org/officeDocument/2006/relationships/hyperlink" Target="https://ourworldindata.org/coronavirus-source-data" TargetMode="External"/><Relationship Id="rId2" Type="http://schemas.openxmlformats.org/officeDocument/2006/relationships/hyperlink" Target="https://github.com/ec-jrc/COVID-19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owid/covid-19-data/tree/master/public/data/" TargetMode="External"/><Relationship Id="rId5" Type="http://schemas.openxmlformats.org/officeDocument/2006/relationships/hyperlink" Target="https://www.ecdc.europa.eu/sites/default/files/documents/2021-01-13_Variable_Dictionary_and_Disclaimer_hosp_icu_all_data.pdf" TargetMode="External"/><Relationship Id="rId4" Type="http://schemas.openxmlformats.org/officeDocument/2006/relationships/hyperlink" Target="https://www.ecdc.europa.eu/en/publications-data/download-data-hospital-and-icu-admission-rates-and-current-occupancy-covid-19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740865-69FB-4FA1-AD8A-F8C81F6AFB97}"/>
              </a:ext>
            </a:extLst>
          </p:cNvPr>
          <p:cNvSpPr txBox="1"/>
          <p:nvPr/>
        </p:nvSpPr>
        <p:spPr>
          <a:xfrm>
            <a:off x="3157491" y="2828835"/>
            <a:ext cx="58770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/>
              <a:t>Comparing European data sources:</a:t>
            </a:r>
          </a:p>
          <a:p>
            <a:pPr algn="ctr"/>
            <a:r>
              <a:rPr lang="en-GB" sz="2400" b="1" dirty="0"/>
              <a:t>Cases &amp; deaths;</a:t>
            </a:r>
          </a:p>
          <a:p>
            <a:pPr algn="ctr"/>
            <a:r>
              <a:rPr lang="en-GB" sz="2400" b="1" dirty="0"/>
              <a:t>Hospitalisations &amp; ICU</a:t>
            </a:r>
          </a:p>
        </p:txBody>
      </p:sp>
    </p:spTree>
    <p:extLst>
      <p:ext uri="{BB962C8B-B14F-4D97-AF65-F5344CB8AC3E}">
        <p14:creationId xmlns:p14="http://schemas.microsoft.com/office/powerpoint/2010/main" val="3203759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id="{9BCA9A4E-CE2F-4F53-A434-1871F246E774}"/>
              </a:ext>
            </a:extLst>
          </p:cNvPr>
          <p:cNvSpPr txBox="1"/>
          <p:nvPr/>
        </p:nvSpPr>
        <p:spPr>
          <a:xfrm>
            <a:off x="6096000" y="1524000"/>
            <a:ext cx="548639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ECDC – public – daily </a:t>
            </a:r>
          </a:p>
          <a:p>
            <a:pPr marL="108585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Prevalence only</a:t>
            </a:r>
          </a:p>
          <a:p>
            <a:pPr marL="108585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Hospital prevalence identical to private ECDC data</a:t>
            </a:r>
          </a:p>
          <a:p>
            <a:pPr marL="108585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>
                <a:solidFill>
                  <a:srgbClr val="000000"/>
                </a:solidFill>
                <a:latin typeface="Corbel" panose="020B0503020204020204"/>
              </a:rPr>
              <a:t>Covers nearly all locations but not on all dates</a:t>
            </a:r>
          </a:p>
          <a:p>
            <a:pPr marL="108585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>
                <a:solidFill>
                  <a:srgbClr val="000000"/>
                </a:solidFill>
                <a:latin typeface="Corbel" panose="020B0503020204020204"/>
              </a:rPr>
              <a:t>Five locations missing altogether:</a:t>
            </a:r>
          </a:p>
          <a:p>
            <a:pPr marL="1485900" lvl="2" indent="-342900" defTabSz="914400">
              <a:spcBef>
                <a:spcPts val="0"/>
              </a:spcBef>
              <a:buFont typeface="Arial" panose="020B0604020202020204" pitchFamily="34" charset="0"/>
              <a:buChar char="•"/>
              <a:defRPr/>
            </a:pPr>
            <a:r>
              <a:rPr lang="en-GB" sz="1800" dirty="0">
                <a:solidFill>
                  <a:srgbClr val="000000"/>
                </a:solidFill>
                <a:latin typeface="Corbel" panose="020B0503020204020204"/>
              </a:rPr>
              <a:t>Greece, Malta, United Kingdom, Liechtenstein, Switzerland</a:t>
            </a:r>
          </a:p>
          <a:p>
            <a:pPr marL="1143000" lvl="2" defTabSz="914400">
              <a:spcBef>
                <a:spcPts val="0"/>
              </a:spcBef>
              <a:defRPr/>
            </a:pPr>
            <a:endParaRPr lang="en-GB" sz="1800" dirty="0">
              <a:solidFill>
                <a:srgbClr val="000000"/>
              </a:solidFill>
              <a:latin typeface="Corbel" panose="020B0503020204020204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ECDC – public – weekly </a:t>
            </a:r>
          </a:p>
          <a:p>
            <a:pPr marL="108585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Incidence per 100,000</a:t>
            </a:r>
          </a:p>
          <a:p>
            <a:pPr marL="108585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srgbClr val="000000"/>
                </a:solidFill>
                <a:latin typeface="Corbel" panose="020B0503020204020204"/>
              </a:rPr>
              <a:t>Identical to ECDC private data incidence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  <a:p>
            <a:pPr marL="108585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dirty="0">
                <a:solidFill>
                  <a:srgbClr val="000000"/>
                </a:solidFill>
                <a:latin typeface="Corbel" panose="020B0503020204020204"/>
              </a:rPr>
              <a:t>Covers nearly all locations but not on all dates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4B3CFB-5974-41DA-9B24-D07C034DA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Hospitalisation &amp; ICU: summary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995C4A50-0731-4149-8094-A4FB5D79D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524000"/>
            <a:ext cx="5486399" cy="458920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/>
              <a:t>JRC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sz="1800" dirty="0"/>
              <a:t>Prevalence only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sz="1800" dirty="0"/>
              <a:t>Covers nearly all locations but not on all dates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GB" sz="1800" dirty="0"/>
              <a:t>Only covers around half of all date/location combinations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sz="1800" dirty="0"/>
              <a:t>One location missing altogether: Czechia</a:t>
            </a:r>
          </a:p>
          <a:p>
            <a:pPr lvl="1" indent="0">
              <a:buNone/>
            </a:pPr>
            <a:endParaRPr lang="en-GB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/>
              <a:t>ECDC – private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sz="1800" dirty="0"/>
              <a:t>Incidence and prevalence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sz="1800" dirty="0"/>
              <a:t>Covers all locations but not on all dates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sz="1800" dirty="0"/>
              <a:t>Very little ICU data</a:t>
            </a:r>
          </a:p>
        </p:txBody>
      </p:sp>
    </p:spTree>
    <p:extLst>
      <p:ext uri="{BB962C8B-B14F-4D97-AF65-F5344CB8AC3E}">
        <p14:creationId xmlns:p14="http://schemas.microsoft.com/office/powerpoint/2010/main" val="2705752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064D0-1ABC-4B2D-9663-02DAFCEF7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6D303-C883-49F3-AF69-59405F0B5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Cases and deaths</a:t>
            </a:r>
            <a:r>
              <a:rPr lang="en-GB" dirty="0"/>
              <a:t>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JHU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More stable than JRC; more consistent (not missing) than ECDC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Little difference compared to WHO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GB" dirty="0"/>
              <a:t>Pro: JHU issues are public and maintainers are responsive 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en-GB" dirty="0"/>
              <a:t>Con: WHO may have better correction for negative data</a:t>
            </a:r>
          </a:p>
          <a:p>
            <a:r>
              <a:rPr lang="en-GB" b="1" dirty="0"/>
              <a:t>Hospitalisation and ICU</a:t>
            </a:r>
            <a:r>
              <a:rPr lang="en-GB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ECDC public data 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Best coverage for hospital occupancy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Coverage more consistent across the timeseries than JRC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Identical with private ECDC data</a:t>
            </a:r>
          </a:p>
        </p:txBody>
      </p:sp>
    </p:spTree>
    <p:extLst>
      <p:ext uri="{BB962C8B-B14F-4D97-AF65-F5344CB8AC3E}">
        <p14:creationId xmlns:p14="http://schemas.microsoft.com/office/powerpoint/2010/main" val="1995189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740865-69FB-4FA1-AD8A-F8C81F6AFB97}"/>
              </a:ext>
            </a:extLst>
          </p:cNvPr>
          <p:cNvSpPr txBox="1"/>
          <p:nvPr/>
        </p:nvSpPr>
        <p:spPr>
          <a:xfrm>
            <a:off x="5056292" y="2967335"/>
            <a:ext cx="21691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Country detail:</a:t>
            </a:r>
          </a:p>
          <a:p>
            <a:r>
              <a:rPr lang="en-GB" sz="2400" dirty="0"/>
              <a:t>Cases &amp; deaths</a:t>
            </a:r>
          </a:p>
        </p:txBody>
      </p:sp>
    </p:spTree>
    <p:extLst>
      <p:ext uri="{BB962C8B-B14F-4D97-AF65-F5344CB8AC3E}">
        <p14:creationId xmlns:p14="http://schemas.microsoft.com/office/powerpoint/2010/main" val="4066963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83722-087E-43BD-B4C9-163A2729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Cases by source, 15 Feb – now</a:t>
            </a:r>
          </a:p>
        </p:txBody>
      </p:sp>
      <p:pic>
        <p:nvPicPr>
          <p:cNvPr id="55" name="Content Placeholder 54" descr="Diagram, engineering drawing&#10;&#10;Description automatically generated">
            <a:extLst>
              <a:ext uri="{FF2B5EF4-FFF2-40B4-BE49-F238E27FC236}">
                <a16:creationId xmlns:a16="http://schemas.microsoft.com/office/drawing/2014/main" id="{8548A3A7-8D91-42EF-9FD5-56B54A472B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180251"/>
            <a:ext cx="10645779" cy="5677749"/>
          </a:xfrm>
        </p:spPr>
      </p:pic>
    </p:spTree>
    <p:extLst>
      <p:ext uri="{BB962C8B-B14F-4D97-AF65-F5344CB8AC3E}">
        <p14:creationId xmlns:p14="http://schemas.microsoft.com/office/powerpoint/2010/main" val="3593907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73337-A7FD-4C08-9DC6-17AC0F996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Deaths by source, 15 Feb - now</a:t>
            </a:r>
          </a:p>
        </p:txBody>
      </p:sp>
      <p:pic>
        <p:nvPicPr>
          <p:cNvPr id="48" name="Content Placeholder 47" descr="Diagram, engineering drawing&#10;&#10;Description automatically generated">
            <a:extLst>
              <a:ext uri="{FF2B5EF4-FFF2-40B4-BE49-F238E27FC236}">
                <a16:creationId xmlns:a16="http://schemas.microsoft.com/office/drawing/2014/main" id="{391E6A92-6F77-4C67-94C4-4A90E3516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60" y="1096571"/>
            <a:ext cx="10802679" cy="5761429"/>
          </a:xfrm>
        </p:spPr>
      </p:pic>
    </p:spTree>
    <p:extLst>
      <p:ext uri="{BB962C8B-B14F-4D97-AF65-F5344CB8AC3E}">
        <p14:creationId xmlns:p14="http://schemas.microsoft.com/office/powerpoint/2010/main" val="2799823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8C726-751A-4318-90C2-1228EEE83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JHU: country public sources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DBF96B0-DD0B-4903-BB9A-391948BDD3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9962866"/>
              </p:ext>
            </p:extLst>
          </p:nvPr>
        </p:nvGraphicFramePr>
        <p:xfrm>
          <a:off x="319595" y="1260628"/>
          <a:ext cx="11611993" cy="5495178"/>
        </p:xfrm>
        <a:graphic>
          <a:graphicData uri="http://schemas.openxmlformats.org/drawingml/2006/table">
            <a:tbl>
              <a:tblPr>
                <a:tableStyleId>{D27102A9-8310-4765-A935-A1911B00CA55}</a:tableStyleId>
              </a:tblPr>
              <a:tblGrid>
                <a:gridCol w="1393795">
                  <a:extLst>
                    <a:ext uri="{9D8B030D-6E8A-4147-A177-3AD203B41FA5}">
                      <a16:colId xmlns:a16="http://schemas.microsoft.com/office/drawing/2014/main" val="2072524724"/>
                    </a:ext>
                  </a:extLst>
                </a:gridCol>
                <a:gridCol w="10218198">
                  <a:extLst>
                    <a:ext uri="{9D8B030D-6E8A-4147-A177-3AD203B41FA5}">
                      <a16:colId xmlns:a16="http://schemas.microsoft.com/office/drawing/2014/main" val="1271947794"/>
                    </a:ext>
                  </a:extLst>
                </a:gridCol>
              </a:tblGrid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effectLst/>
                        </a:rPr>
                        <a:t>Country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 anchor="b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effectLst/>
                        </a:rPr>
                        <a:t>Source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 anchor="b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7461743"/>
                  </a:ext>
                </a:extLst>
              </a:tr>
              <a:tr h="27300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Belgium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https://datastudio.google.com/embed/reporting/c14a5cfc-cab7-4812-848c-0369173148ab/page/giyUB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2175488981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Czechia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https://onemocneni-aktualne.mzcr.cz/covid-19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1454417229"/>
                  </a:ext>
                </a:extLst>
              </a:tr>
              <a:tr h="619979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France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u="none" strike="noStrike" dirty="0">
                          <a:effectLst/>
                        </a:rPr>
                        <a:t>https://dashboard.covid19.data.gouv.fr/</a:t>
                      </a:r>
                    </a:p>
                    <a:p>
                      <a:pPr marL="0" marR="0" lvl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u="none" strike="noStrike" dirty="0">
                          <a:effectLst/>
                        </a:rPr>
                        <a:t>https://www.data.gouv.fr/en/datasets/donnees-relatives-a-lepidemie-de-covid-19-en-france-vue-densemble/ https://github.com/opencovid19-fr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3543048051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Germany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u="none" strike="noStrike" dirty="0">
                          <a:effectLst/>
                        </a:rPr>
                        <a:t>https://interaktiv.morgenpost.de/corona-virus-karte-infektionen-deutschland-weltweit/</a:t>
                      </a:r>
                      <a:endParaRPr lang="en-GB" sz="1400" b="0" i="0" u="none" strike="noStrike" dirty="0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352679124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Iceland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https://www.covid.is/data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2110026872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Ireland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https://covid19ireland-geohive.hub.arcgis.com/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2298317132"/>
                  </a:ext>
                </a:extLst>
              </a:tr>
              <a:tr h="41368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Italy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u="none" strike="noStrike" dirty="0">
                          <a:effectLst/>
                        </a:rPr>
                        <a:t>http://www.salute.gov.it/nuovocoronavirus</a:t>
                      </a:r>
                    </a:p>
                    <a:p>
                      <a:pPr marL="0" marR="0" lvl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u="none" strike="noStrike" dirty="0">
                          <a:effectLst/>
                        </a:rPr>
                        <a:t>https://github.com/pcm-dpc/COVID-19/tree/master/dati-regioni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793655910"/>
                  </a:ext>
                </a:extLst>
              </a:tr>
              <a:tr h="34104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Kosovo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https://corona-ks.info/?lang=en and https://raw.githubusercontent.com/bgeVam/Kosovo-Coronatracker-Data/master/data.json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2249467504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Lithuania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https://osp.maps.arcgis.com/apps/MapSeries/index.html?appid=c6bc9659a00449239eb3bde062d23caa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4081994137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Luxembourg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https://data.public.lu/fr/datasets/covid-19-rapports-journaliers/#_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2337496936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Netherlands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https://experience.arcgis.com/experience/ea064047519040469acb8da05c0f100d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3807166026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Serbia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https://covid19.rs/homepage-english/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2234266408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Slovakia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https://korona.gov.sk/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3596781492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Spain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https://www.rtve.es/noticias/20200514/mapa-del-coronavirus-espana/2004681.shtml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194721808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Sweden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https://experience.arcgis.com/experience/09f821667ce64bf7be6f9f87457ed9aa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2172415333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Turkey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https://covid19.saglik.gov.tr/EN-69532/general-coronavirus-table.html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2974264216"/>
                  </a:ext>
                </a:extLst>
              </a:tr>
              <a:tr h="27229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UK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https://coronavirus.data.gov.uk/#category=nations&amp;map=rate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36" marR="1136" marT="1136" marB="0"/>
                </a:tc>
                <a:extLst>
                  <a:ext uri="{0D108BD9-81ED-4DB2-BD59-A6C34878D82A}">
                    <a16:rowId xmlns:a16="http://schemas.microsoft.com/office/drawing/2014/main" val="2123866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8721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740865-69FB-4FA1-AD8A-F8C81F6AFB97}"/>
              </a:ext>
            </a:extLst>
          </p:cNvPr>
          <p:cNvSpPr txBox="1"/>
          <p:nvPr/>
        </p:nvSpPr>
        <p:spPr>
          <a:xfrm>
            <a:off x="5056292" y="2967335"/>
            <a:ext cx="28889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Country detail:</a:t>
            </a:r>
          </a:p>
          <a:p>
            <a:r>
              <a:rPr lang="en-GB" sz="2400" dirty="0"/>
              <a:t>Hospitalisation &amp; ICU</a:t>
            </a:r>
          </a:p>
        </p:txBody>
      </p:sp>
    </p:spTree>
    <p:extLst>
      <p:ext uri="{BB962C8B-B14F-4D97-AF65-F5344CB8AC3E}">
        <p14:creationId xmlns:p14="http://schemas.microsoft.com/office/powerpoint/2010/main" val="273632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C67B2-E529-4221-BDC4-C479A5200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6330"/>
            <a:ext cx="10159013" cy="781235"/>
          </a:xfrm>
        </p:spPr>
        <p:txBody>
          <a:bodyPr>
            <a:normAutofit/>
          </a:bodyPr>
          <a:lstStyle/>
          <a:p>
            <a:r>
              <a:rPr lang="en-GB" dirty="0"/>
              <a:t>Hospital occupancy by source, 15 February – 15 March</a:t>
            </a:r>
          </a:p>
        </p:txBody>
      </p:sp>
      <p:pic>
        <p:nvPicPr>
          <p:cNvPr id="11" name="Content Placeholder 10" descr="Calendar&#10;&#10;Description automatically generated with low confidence">
            <a:extLst>
              <a:ext uri="{FF2B5EF4-FFF2-40B4-BE49-F238E27FC236}">
                <a16:creationId xmlns:a16="http://schemas.microsoft.com/office/drawing/2014/main" id="{0DD55230-467E-4A93-8E64-2A1614BCE9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01" y="1070588"/>
            <a:ext cx="10851397" cy="5787412"/>
          </a:xfrm>
        </p:spPr>
      </p:pic>
    </p:spTree>
    <p:extLst>
      <p:ext uri="{BB962C8B-B14F-4D97-AF65-F5344CB8AC3E}">
        <p14:creationId xmlns:p14="http://schemas.microsoft.com/office/powerpoint/2010/main" val="4049149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F1EF2-8187-4D43-A163-DED2064D7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ICU occupancy by source, 15 February – 15 March</a:t>
            </a:r>
          </a:p>
        </p:txBody>
      </p:sp>
      <p:pic>
        <p:nvPicPr>
          <p:cNvPr id="11" name="Content Placeholder 10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C8D34D3D-FAAD-455F-AAA1-0D61BEC062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33" y="1092809"/>
            <a:ext cx="10809733" cy="5765191"/>
          </a:xfrm>
        </p:spPr>
      </p:pic>
    </p:spTree>
    <p:extLst>
      <p:ext uri="{BB962C8B-B14F-4D97-AF65-F5344CB8AC3E}">
        <p14:creationId xmlns:p14="http://schemas.microsoft.com/office/powerpoint/2010/main" val="27519965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3EADB-40ED-4624-8F13-413ED6970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Hospital admissions by source, 15 February – 15 March</a:t>
            </a:r>
          </a:p>
        </p:txBody>
      </p:sp>
      <p:pic>
        <p:nvPicPr>
          <p:cNvPr id="9" name="Content Placeholder 8" descr="Chart&#10;&#10;Description automatically generated with low confidence">
            <a:extLst>
              <a:ext uri="{FF2B5EF4-FFF2-40B4-BE49-F238E27FC236}">
                <a16:creationId xmlns:a16="http://schemas.microsoft.com/office/drawing/2014/main" id="{5F0F0DBB-FF14-446C-9B4B-083D323D56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127088"/>
            <a:ext cx="10745460" cy="5730912"/>
          </a:xfrm>
        </p:spPr>
      </p:pic>
    </p:spTree>
    <p:extLst>
      <p:ext uri="{BB962C8B-B14F-4D97-AF65-F5344CB8AC3E}">
        <p14:creationId xmlns:p14="http://schemas.microsoft.com/office/powerpoint/2010/main" val="3347434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3A423-97C5-463F-B926-FAC90BBDC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European data sources: cases and deaths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8E960B-5AD7-4257-911F-AB2C12AACE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0049714"/>
              </p:ext>
            </p:extLst>
          </p:nvPr>
        </p:nvGraphicFramePr>
        <p:xfrm>
          <a:off x="0" y="1944586"/>
          <a:ext cx="12192000" cy="4833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4019">
                  <a:extLst>
                    <a:ext uri="{9D8B030D-6E8A-4147-A177-3AD203B41FA5}">
                      <a16:colId xmlns:a16="http://schemas.microsoft.com/office/drawing/2014/main" val="3753508940"/>
                    </a:ext>
                  </a:extLst>
                </a:gridCol>
                <a:gridCol w="1518082">
                  <a:extLst>
                    <a:ext uri="{9D8B030D-6E8A-4147-A177-3AD203B41FA5}">
                      <a16:colId xmlns:a16="http://schemas.microsoft.com/office/drawing/2014/main" val="3487900024"/>
                    </a:ext>
                  </a:extLst>
                </a:gridCol>
                <a:gridCol w="3391270">
                  <a:extLst>
                    <a:ext uri="{9D8B030D-6E8A-4147-A177-3AD203B41FA5}">
                      <a16:colId xmlns:a16="http://schemas.microsoft.com/office/drawing/2014/main" val="1138447808"/>
                    </a:ext>
                  </a:extLst>
                </a:gridCol>
                <a:gridCol w="4308629">
                  <a:extLst>
                    <a:ext uri="{9D8B030D-6E8A-4147-A177-3AD203B41FA5}">
                      <a16:colId xmlns:a16="http://schemas.microsoft.com/office/drawing/2014/main" val="915716232"/>
                    </a:ext>
                  </a:extLst>
                </a:gridCol>
              </a:tblGrid>
              <a:tr h="274118">
                <a:tc>
                  <a:txBody>
                    <a:bodyPr/>
                    <a:lstStyle/>
                    <a:p>
                      <a:r>
                        <a:rPr lang="en-GB" sz="1600" dirty="0"/>
                        <a:t>Provider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Referenced 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Data available 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Data sources from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764862"/>
                  </a:ext>
                </a:extLst>
              </a:tr>
              <a:tr h="672836">
                <a:tc>
                  <a:txBody>
                    <a:bodyPr/>
                    <a:lstStyle/>
                    <a:p>
                      <a:r>
                        <a:rPr lang="en-GB" sz="1600" b="1" dirty="0"/>
                        <a:t>European Commission Joint Research Centre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JRC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2"/>
                        </a:rPr>
                        <a:t>https://github.com/ec-jrc/COVID-19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3"/>
                        </a:rPr>
                        <a:t>https://covid-statistics.jrc.ec.europa.eu/QlikDashboard?sheet=multidim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4128797"/>
                  </a:ext>
                </a:extLst>
              </a:tr>
              <a:tr h="47347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/>
                        <a:t>World Health Organisation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WHO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4"/>
                        </a:rPr>
                        <a:t>https://covid19.who.int/info/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5"/>
                        </a:rPr>
                        <a:t>https://worldhealthorg.shinyapps.io/euro-covid19/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1437621"/>
                  </a:ext>
                </a:extLst>
              </a:tr>
              <a:tr h="107322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/>
                        <a:t>Johns Hopkins University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JHU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6"/>
                        </a:rPr>
                        <a:t>https://github.com/CSSEGISandData/COVID-19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7"/>
                        </a:rPr>
                        <a:t>https://github.com/CSSEGISandData/COVID-19#covid-19-data-repository-by-the-center-for-systems-science-and-engineering-csse-at-johns-hopkins-university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949740"/>
                  </a:ext>
                </a:extLst>
              </a:tr>
              <a:tr h="107322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/>
                        <a:t>European Centre for Disease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ECDC – public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8"/>
                        </a:rPr>
                        <a:t>https://www.ecdc.europa.eu/en/publications-data/data-daily-new-cases-covid-19-eueea-country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9"/>
                        </a:rPr>
                        <a:t>https://www.ecdc.europa.eu/en/publications-data/sources-eueea-regional-data-covid-19</a:t>
                      </a:r>
                      <a:endParaRPr lang="en-GB" sz="1600" dirty="0"/>
                    </a:p>
                    <a:p>
                      <a:r>
                        <a:rPr lang="en-GB" sz="1600" dirty="0">
                          <a:hlinkClick r:id="rId10"/>
                        </a:rPr>
                        <a:t>https://www.ecdc.europa.eu/en/covid-19/data-collection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60495"/>
                  </a:ext>
                </a:extLst>
              </a:tr>
              <a:tr h="320956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/>
                        <a:t>ECDC – data shared privately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ECDC – private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Unknown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7065277"/>
                  </a:ext>
                </a:extLst>
              </a:tr>
              <a:tr h="61443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/>
                        <a:t>Our World in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OWID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11"/>
                        </a:rPr>
                        <a:t>https://github.com/owid/covid-19-data/tree/master/public/data/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12"/>
                        </a:rPr>
                        <a:t>https://ourworldindata.org/coronavirus-source-data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477859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FA3416E-4141-4040-BC94-2BC9B32D70D6}"/>
              </a:ext>
            </a:extLst>
          </p:cNvPr>
          <p:cNvSpPr txBox="1">
            <a:spLocks/>
          </p:cNvSpPr>
          <p:nvPr/>
        </p:nvSpPr>
        <p:spPr>
          <a:xfrm>
            <a:off x="609599" y="1477818"/>
            <a:ext cx="10972801" cy="4821382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b="0" i="0" kern="1200" baseline="0">
                <a:solidFill>
                  <a:schemeClr val="tx1"/>
                </a:solidFill>
                <a:latin typeface="Corbel" panose="020B0503020204020204" pitchFamily="34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6 sources compared for Covid-19 cases and deaths</a:t>
            </a:r>
          </a:p>
        </p:txBody>
      </p:sp>
    </p:spTree>
    <p:extLst>
      <p:ext uri="{BB962C8B-B14F-4D97-AF65-F5344CB8AC3E}">
        <p14:creationId xmlns:p14="http://schemas.microsoft.com/office/powerpoint/2010/main" val="953219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DED7D-90A8-4941-9DFC-A5AB7BB95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ICU admissions by source, 15 February – 15 March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99F1D990-1C28-4080-8596-4EBD6C497F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02" y="1116456"/>
            <a:ext cx="10765395" cy="5741544"/>
          </a:xfrm>
        </p:spPr>
      </p:pic>
    </p:spTree>
    <p:extLst>
      <p:ext uri="{BB962C8B-B14F-4D97-AF65-F5344CB8AC3E}">
        <p14:creationId xmlns:p14="http://schemas.microsoft.com/office/powerpoint/2010/main" val="844688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B3CFB-5974-41DA-9B24-D07C034DA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Cases and deaths: reporting process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8180FD7B-E0DB-4F1B-B884-339D0C73D824}"/>
              </a:ext>
            </a:extLst>
          </p:cNvPr>
          <p:cNvGrpSpPr/>
          <p:nvPr/>
        </p:nvGrpSpPr>
        <p:grpSpPr>
          <a:xfrm>
            <a:off x="2390798" y="1362202"/>
            <a:ext cx="7903167" cy="5195969"/>
            <a:chOff x="3115911" y="1206022"/>
            <a:chExt cx="7903167" cy="5195969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CDA81DAC-6206-4B46-9BE3-9DD8C150FF6E}"/>
                </a:ext>
              </a:extLst>
            </p:cNvPr>
            <p:cNvGrpSpPr/>
            <p:nvPr/>
          </p:nvGrpSpPr>
          <p:grpSpPr>
            <a:xfrm>
              <a:off x="3115911" y="1206022"/>
              <a:ext cx="7903167" cy="5195969"/>
              <a:chOff x="1979735" y="1221682"/>
              <a:chExt cx="7903167" cy="5195969"/>
            </a:xfrm>
          </p:grpSpPr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93A95F62-FF06-4CE4-A913-093F8E67CC47}"/>
                  </a:ext>
                </a:extLst>
              </p:cNvPr>
              <p:cNvGrpSpPr/>
              <p:nvPr/>
            </p:nvGrpSpPr>
            <p:grpSpPr>
              <a:xfrm>
                <a:off x="1979735" y="1221682"/>
                <a:ext cx="7903167" cy="5195969"/>
                <a:chOff x="2437131" y="2068127"/>
                <a:chExt cx="7903167" cy="5195969"/>
              </a:xfrm>
            </p:grpSpPr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EBA4A959-05E8-4B53-83D9-FB0D5E78A644}"/>
                    </a:ext>
                  </a:extLst>
                </p:cNvPr>
                <p:cNvSpPr/>
                <p:nvPr/>
              </p:nvSpPr>
              <p:spPr>
                <a:xfrm>
                  <a:off x="2437131" y="2068127"/>
                  <a:ext cx="7903167" cy="423322"/>
                </a:xfrm>
                <a:custGeom>
                  <a:avLst/>
                  <a:gdLst>
                    <a:gd name="connsiteX0" fmla="*/ 0 w 1521116"/>
                    <a:gd name="connsiteY0" fmla="*/ 0 h 760558"/>
                    <a:gd name="connsiteX1" fmla="*/ 1521116 w 1521116"/>
                    <a:gd name="connsiteY1" fmla="*/ 0 h 760558"/>
                    <a:gd name="connsiteX2" fmla="*/ 1521116 w 1521116"/>
                    <a:gd name="connsiteY2" fmla="*/ 760558 h 760558"/>
                    <a:gd name="connsiteX3" fmla="*/ 0 w 1521116"/>
                    <a:gd name="connsiteY3" fmla="*/ 760558 h 760558"/>
                    <a:gd name="connsiteX4" fmla="*/ 0 w 1521116"/>
                    <a:gd name="connsiteY4" fmla="*/ 0 h 760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1116" h="760558">
                      <a:moveTo>
                        <a:pt x="0" y="0"/>
                      </a:moveTo>
                      <a:lnTo>
                        <a:pt x="1521116" y="0"/>
                      </a:lnTo>
                      <a:lnTo>
                        <a:pt x="1521116" y="760558"/>
                      </a:lnTo>
                      <a:lnTo>
                        <a:pt x="0" y="76055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spcFirstLastPara="0" vert="horz" wrap="square" lIns="16510" tIns="16510" rIns="16510" bIns="16510" numCol="1" spcCol="1270" anchor="ctr" anchorCtr="0">
                  <a:noAutofit/>
                </a:bodyPr>
                <a:lstStyle/>
                <a:p>
                  <a:pPr algn="ctr" defTabSz="11557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GB" sz="1600" dirty="0"/>
                    <a:t>Public official statistics</a:t>
                  </a:r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A0079AC9-305D-4EE7-AEC5-D22932B2F7CF}"/>
                    </a:ext>
                  </a:extLst>
                </p:cNvPr>
                <p:cNvSpPr/>
                <p:nvPr/>
              </p:nvSpPr>
              <p:spPr>
                <a:xfrm>
                  <a:off x="3171469" y="2821577"/>
                  <a:ext cx="1755887" cy="760558"/>
                </a:xfrm>
                <a:custGeom>
                  <a:avLst/>
                  <a:gdLst>
                    <a:gd name="connsiteX0" fmla="*/ 0 w 1521116"/>
                    <a:gd name="connsiteY0" fmla="*/ 0 h 760558"/>
                    <a:gd name="connsiteX1" fmla="*/ 1521116 w 1521116"/>
                    <a:gd name="connsiteY1" fmla="*/ 0 h 760558"/>
                    <a:gd name="connsiteX2" fmla="*/ 1521116 w 1521116"/>
                    <a:gd name="connsiteY2" fmla="*/ 760558 h 760558"/>
                    <a:gd name="connsiteX3" fmla="*/ 0 w 1521116"/>
                    <a:gd name="connsiteY3" fmla="*/ 760558 h 760558"/>
                    <a:gd name="connsiteX4" fmla="*/ 0 w 1521116"/>
                    <a:gd name="connsiteY4" fmla="*/ 0 h 760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1116" h="760558">
                      <a:moveTo>
                        <a:pt x="0" y="0"/>
                      </a:moveTo>
                      <a:lnTo>
                        <a:pt x="1521116" y="0"/>
                      </a:lnTo>
                      <a:lnTo>
                        <a:pt x="1521116" y="760558"/>
                      </a:lnTo>
                      <a:lnTo>
                        <a:pt x="0" y="76055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ln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spcFirstLastPara="0" vert="horz" wrap="square" lIns="16510" tIns="16510" rIns="16510" bIns="16510" numCol="1" spcCol="1270" anchor="ctr" anchorCtr="0">
                  <a:noAutofit/>
                </a:bodyPr>
                <a:lstStyle/>
                <a:p>
                  <a:pPr marL="0" lvl="0" indent="0" algn="ctr" defTabSz="11557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GB" sz="1600" b="1" kern="1200" dirty="0"/>
                    <a:t>JRC</a:t>
                  </a:r>
                </a:p>
              </p:txBody>
            </p:sp>
            <p:sp>
              <p:nvSpPr>
                <p:cNvPr id="26" name="Freeform: Shape 25">
                  <a:extLst>
                    <a:ext uri="{FF2B5EF4-FFF2-40B4-BE49-F238E27FC236}">
                      <a16:creationId xmlns:a16="http://schemas.microsoft.com/office/drawing/2014/main" id="{4897AC34-1B90-4B98-BAF6-55C2533E7B49}"/>
                    </a:ext>
                  </a:extLst>
                </p:cNvPr>
                <p:cNvSpPr/>
                <p:nvPr/>
              </p:nvSpPr>
              <p:spPr>
                <a:xfrm>
                  <a:off x="2437131" y="6503538"/>
                  <a:ext cx="1755887" cy="760558"/>
                </a:xfrm>
                <a:custGeom>
                  <a:avLst/>
                  <a:gdLst>
                    <a:gd name="connsiteX0" fmla="*/ 0 w 1521116"/>
                    <a:gd name="connsiteY0" fmla="*/ 0 h 760558"/>
                    <a:gd name="connsiteX1" fmla="*/ 1521116 w 1521116"/>
                    <a:gd name="connsiteY1" fmla="*/ 0 h 760558"/>
                    <a:gd name="connsiteX2" fmla="*/ 1521116 w 1521116"/>
                    <a:gd name="connsiteY2" fmla="*/ 760558 h 760558"/>
                    <a:gd name="connsiteX3" fmla="*/ 0 w 1521116"/>
                    <a:gd name="connsiteY3" fmla="*/ 760558 h 760558"/>
                    <a:gd name="connsiteX4" fmla="*/ 0 w 1521116"/>
                    <a:gd name="connsiteY4" fmla="*/ 0 h 760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1116" h="760558">
                      <a:moveTo>
                        <a:pt x="0" y="0"/>
                      </a:moveTo>
                      <a:lnTo>
                        <a:pt x="1521116" y="0"/>
                      </a:lnTo>
                      <a:lnTo>
                        <a:pt x="1521116" y="760558"/>
                      </a:lnTo>
                      <a:lnTo>
                        <a:pt x="0" y="76055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ln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spcFirstLastPara="0" vert="horz" wrap="square" lIns="16510" tIns="16510" rIns="16510" bIns="16510" numCol="1" spcCol="1270" anchor="ctr" anchorCtr="0">
                  <a:noAutofit/>
                </a:bodyPr>
                <a:lstStyle/>
                <a:p>
                  <a:pPr marL="0" lvl="0" indent="0" algn="ctr" defTabSz="11557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GB" sz="1600" b="1" kern="1200" dirty="0"/>
                    <a:t>JHU</a:t>
                  </a:r>
                </a:p>
              </p:txBody>
            </p:sp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B3087A7E-C18F-4DBB-A047-3589E2C08E5F}"/>
                    </a:ext>
                  </a:extLst>
                </p:cNvPr>
                <p:cNvSpPr/>
                <p:nvPr/>
              </p:nvSpPr>
              <p:spPr>
                <a:xfrm>
                  <a:off x="8526265" y="4708744"/>
                  <a:ext cx="1755887" cy="760558"/>
                </a:xfrm>
                <a:custGeom>
                  <a:avLst/>
                  <a:gdLst>
                    <a:gd name="connsiteX0" fmla="*/ 0 w 1521116"/>
                    <a:gd name="connsiteY0" fmla="*/ 0 h 760558"/>
                    <a:gd name="connsiteX1" fmla="*/ 1521116 w 1521116"/>
                    <a:gd name="connsiteY1" fmla="*/ 0 h 760558"/>
                    <a:gd name="connsiteX2" fmla="*/ 1521116 w 1521116"/>
                    <a:gd name="connsiteY2" fmla="*/ 760558 h 760558"/>
                    <a:gd name="connsiteX3" fmla="*/ 0 w 1521116"/>
                    <a:gd name="connsiteY3" fmla="*/ 760558 h 760558"/>
                    <a:gd name="connsiteX4" fmla="*/ 0 w 1521116"/>
                    <a:gd name="connsiteY4" fmla="*/ 0 h 760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1116" h="760558">
                      <a:moveTo>
                        <a:pt x="0" y="0"/>
                      </a:moveTo>
                      <a:lnTo>
                        <a:pt x="1521116" y="0"/>
                      </a:lnTo>
                      <a:lnTo>
                        <a:pt x="1521116" y="760558"/>
                      </a:lnTo>
                      <a:lnTo>
                        <a:pt x="0" y="76055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spcFirstLastPara="0" vert="horz" wrap="square" lIns="16510" tIns="16510" rIns="16510" bIns="16510" numCol="1" spcCol="1270" anchor="ctr" anchorCtr="0">
                  <a:noAutofit/>
                </a:bodyPr>
                <a:lstStyle/>
                <a:p>
                  <a:pPr marL="0" lvl="0" indent="0" algn="ctr" defTabSz="11557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GB" sz="1600" kern="1200" dirty="0"/>
                    <a:t>The European Surveillance System (</a:t>
                  </a:r>
                  <a:r>
                    <a:rPr lang="en-GB" sz="1600" kern="1200" dirty="0" err="1"/>
                    <a:t>TESSy</a:t>
                  </a:r>
                  <a:r>
                    <a:rPr lang="en-GB" sz="1600" kern="1200" dirty="0"/>
                    <a:t>)</a:t>
                  </a:r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C8003F79-5F58-47D1-8D6F-29EB067C7D3B}"/>
                    </a:ext>
                  </a:extLst>
                </p:cNvPr>
                <p:cNvSpPr/>
                <p:nvPr/>
              </p:nvSpPr>
              <p:spPr>
                <a:xfrm>
                  <a:off x="6459610" y="5074724"/>
                  <a:ext cx="1755887" cy="760558"/>
                </a:xfrm>
                <a:custGeom>
                  <a:avLst/>
                  <a:gdLst>
                    <a:gd name="connsiteX0" fmla="*/ 0 w 1521116"/>
                    <a:gd name="connsiteY0" fmla="*/ 0 h 760558"/>
                    <a:gd name="connsiteX1" fmla="*/ 1521116 w 1521116"/>
                    <a:gd name="connsiteY1" fmla="*/ 0 h 760558"/>
                    <a:gd name="connsiteX2" fmla="*/ 1521116 w 1521116"/>
                    <a:gd name="connsiteY2" fmla="*/ 760558 h 760558"/>
                    <a:gd name="connsiteX3" fmla="*/ 0 w 1521116"/>
                    <a:gd name="connsiteY3" fmla="*/ 760558 h 760558"/>
                    <a:gd name="connsiteX4" fmla="*/ 0 w 1521116"/>
                    <a:gd name="connsiteY4" fmla="*/ 0 h 760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1116" h="760558">
                      <a:moveTo>
                        <a:pt x="0" y="0"/>
                      </a:moveTo>
                      <a:lnTo>
                        <a:pt x="1521116" y="0"/>
                      </a:lnTo>
                      <a:lnTo>
                        <a:pt x="1521116" y="760558"/>
                      </a:lnTo>
                      <a:lnTo>
                        <a:pt x="0" y="76055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ln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spcFirstLastPara="0" vert="horz" wrap="square" lIns="16510" tIns="16510" rIns="16510" bIns="16510" numCol="1" spcCol="1270" anchor="ctr" anchorCtr="0">
                  <a:noAutofit/>
                </a:bodyPr>
                <a:lstStyle/>
                <a:p>
                  <a:pPr marL="0" lvl="0" indent="0" algn="ctr" defTabSz="11557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GB" sz="1600" b="1" kern="1200" dirty="0"/>
                    <a:t>ECDC</a:t>
                  </a:r>
                </a:p>
                <a:p>
                  <a:pPr marL="0" lvl="0" indent="0" algn="ctr" defTabSz="11557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GB" sz="1600" dirty="0"/>
                    <a:t>Public/private</a:t>
                  </a:r>
                  <a:endParaRPr lang="en-GB" sz="1600" kern="1200" dirty="0"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501B7E21-8901-46BF-AD1D-3EC69FFBD627}"/>
                    </a:ext>
                  </a:extLst>
                </p:cNvPr>
                <p:cNvSpPr/>
                <p:nvPr/>
              </p:nvSpPr>
              <p:spPr>
                <a:xfrm>
                  <a:off x="3980762" y="4005226"/>
                  <a:ext cx="1755887" cy="760559"/>
                </a:xfrm>
                <a:custGeom>
                  <a:avLst/>
                  <a:gdLst>
                    <a:gd name="connsiteX0" fmla="*/ 0 w 1521116"/>
                    <a:gd name="connsiteY0" fmla="*/ 0 h 760558"/>
                    <a:gd name="connsiteX1" fmla="*/ 1521116 w 1521116"/>
                    <a:gd name="connsiteY1" fmla="*/ 0 h 760558"/>
                    <a:gd name="connsiteX2" fmla="*/ 1521116 w 1521116"/>
                    <a:gd name="connsiteY2" fmla="*/ 760558 h 760558"/>
                    <a:gd name="connsiteX3" fmla="*/ 0 w 1521116"/>
                    <a:gd name="connsiteY3" fmla="*/ 760558 h 760558"/>
                    <a:gd name="connsiteX4" fmla="*/ 0 w 1521116"/>
                    <a:gd name="connsiteY4" fmla="*/ 0 h 760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1116" h="760558">
                      <a:moveTo>
                        <a:pt x="0" y="0"/>
                      </a:moveTo>
                      <a:lnTo>
                        <a:pt x="1521116" y="0"/>
                      </a:lnTo>
                      <a:lnTo>
                        <a:pt x="1521116" y="760558"/>
                      </a:lnTo>
                      <a:lnTo>
                        <a:pt x="0" y="76055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spcFirstLastPara="0" vert="horz" wrap="square" lIns="16510" tIns="16510" rIns="16510" bIns="16510" numCol="1" spcCol="1270" anchor="ctr" anchorCtr="0">
                  <a:noAutofit/>
                </a:bodyPr>
                <a:lstStyle/>
                <a:p>
                  <a:pPr marL="0" lvl="0" indent="0" algn="ctr" defTabSz="11557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GB" sz="1600" kern="1200" dirty="0"/>
                    <a:t>Self report under International Health Regulations</a:t>
                  </a:r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8FAA5845-532B-476F-938B-5818ECAA8873}"/>
                    </a:ext>
                  </a:extLst>
                </p:cNvPr>
                <p:cNvSpPr/>
                <p:nvPr/>
              </p:nvSpPr>
              <p:spPr>
                <a:xfrm>
                  <a:off x="3171469" y="5074724"/>
                  <a:ext cx="1755887" cy="760558"/>
                </a:xfrm>
                <a:custGeom>
                  <a:avLst/>
                  <a:gdLst>
                    <a:gd name="connsiteX0" fmla="*/ 0 w 1521116"/>
                    <a:gd name="connsiteY0" fmla="*/ 0 h 760558"/>
                    <a:gd name="connsiteX1" fmla="*/ 1521116 w 1521116"/>
                    <a:gd name="connsiteY1" fmla="*/ 0 h 760558"/>
                    <a:gd name="connsiteX2" fmla="*/ 1521116 w 1521116"/>
                    <a:gd name="connsiteY2" fmla="*/ 760558 h 760558"/>
                    <a:gd name="connsiteX3" fmla="*/ 0 w 1521116"/>
                    <a:gd name="connsiteY3" fmla="*/ 760558 h 760558"/>
                    <a:gd name="connsiteX4" fmla="*/ 0 w 1521116"/>
                    <a:gd name="connsiteY4" fmla="*/ 0 h 760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1116" h="760558">
                      <a:moveTo>
                        <a:pt x="0" y="0"/>
                      </a:moveTo>
                      <a:lnTo>
                        <a:pt x="1521116" y="0"/>
                      </a:lnTo>
                      <a:lnTo>
                        <a:pt x="1521116" y="760558"/>
                      </a:lnTo>
                      <a:lnTo>
                        <a:pt x="0" y="76055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ln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spcFirstLastPara="0" vert="horz" wrap="square" lIns="16510" tIns="16510" rIns="16510" bIns="16510" numCol="1" spcCol="1270" anchor="ctr" anchorCtr="0">
                  <a:noAutofit/>
                </a:bodyPr>
                <a:lstStyle/>
                <a:p>
                  <a:pPr marL="0" lvl="0" indent="0" algn="ctr" defTabSz="11557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GB" sz="1600" b="1" kern="1200" dirty="0"/>
                    <a:t>WHO</a:t>
                  </a:r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D26FCA50-9278-4856-AD8D-437403CC59C5}"/>
                    </a:ext>
                  </a:extLst>
                </p:cNvPr>
                <p:cNvSpPr/>
                <p:nvPr/>
              </p:nvSpPr>
              <p:spPr>
                <a:xfrm>
                  <a:off x="8529664" y="5455003"/>
                  <a:ext cx="1755887" cy="760558"/>
                </a:xfrm>
                <a:custGeom>
                  <a:avLst/>
                  <a:gdLst>
                    <a:gd name="connsiteX0" fmla="*/ 0 w 1521116"/>
                    <a:gd name="connsiteY0" fmla="*/ 0 h 760558"/>
                    <a:gd name="connsiteX1" fmla="*/ 1521116 w 1521116"/>
                    <a:gd name="connsiteY1" fmla="*/ 0 h 760558"/>
                    <a:gd name="connsiteX2" fmla="*/ 1521116 w 1521116"/>
                    <a:gd name="connsiteY2" fmla="*/ 760558 h 760558"/>
                    <a:gd name="connsiteX3" fmla="*/ 0 w 1521116"/>
                    <a:gd name="connsiteY3" fmla="*/ 760558 h 760558"/>
                    <a:gd name="connsiteX4" fmla="*/ 0 w 1521116"/>
                    <a:gd name="connsiteY4" fmla="*/ 0 h 760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1116" h="760558">
                      <a:moveTo>
                        <a:pt x="0" y="0"/>
                      </a:moveTo>
                      <a:lnTo>
                        <a:pt x="1521116" y="0"/>
                      </a:lnTo>
                      <a:lnTo>
                        <a:pt x="1521116" y="760558"/>
                      </a:lnTo>
                      <a:lnTo>
                        <a:pt x="0" y="76055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spcFirstLastPara="0" vert="horz" wrap="square" lIns="16510" tIns="16510" rIns="16510" bIns="16510" numCol="1" spcCol="1270" anchor="ctr" anchorCtr="0">
                  <a:noAutofit/>
                </a:bodyPr>
                <a:lstStyle/>
                <a:p>
                  <a:pPr marL="0" lvl="0" indent="0" algn="ctr" defTabSz="11557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GB" sz="1600" kern="1200" dirty="0"/>
                    <a:t>Early Warning and Response System (EWRS)</a:t>
                  </a:r>
                </a:p>
              </p:txBody>
            </p:sp>
            <p:cxnSp>
              <p:nvCxnSpPr>
                <p:cNvPr id="54" name="Straight Arrow Connector 53">
                  <a:extLst>
                    <a:ext uri="{FF2B5EF4-FFF2-40B4-BE49-F238E27FC236}">
                      <a16:creationId xmlns:a16="http://schemas.microsoft.com/office/drawing/2014/main" id="{CF981721-2E25-4F5E-973E-380E805616A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315074" y="3582135"/>
                  <a:ext cx="0" cy="144968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Arrow Connector 56">
                  <a:extLst>
                    <a:ext uri="{FF2B5EF4-FFF2-40B4-BE49-F238E27FC236}">
                      <a16:creationId xmlns:a16="http://schemas.microsoft.com/office/drawing/2014/main" id="{34BB9256-35E0-440D-BA8B-F5B8F9CDEB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50115" y="5031824"/>
                  <a:ext cx="0" cy="40361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AEC6ED5A-042A-485F-9F63-822ED4AC8036}"/>
                    </a:ext>
                  </a:extLst>
                </p:cNvPr>
                <p:cNvSpPr/>
                <p:nvPr/>
              </p:nvSpPr>
              <p:spPr>
                <a:xfrm>
                  <a:off x="4646267" y="6503538"/>
                  <a:ext cx="1755887" cy="760558"/>
                </a:xfrm>
                <a:custGeom>
                  <a:avLst/>
                  <a:gdLst>
                    <a:gd name="connsiteX0" fmla="*/ 0 w 1521116"/>
                    <a:gd name="connsiteY0" fmla="*/ 0 h 760558"/>
                    <a:gd name="connsiteX1" fmla="*/ 1521116 w 1521116"/>
                    <a:gd name="connsiteY1" fmla="*/ 0 h 760558"/>
                    <a:gd name="connsiteX2" fmla="*/ 1521116 w 1521116"/>
                    <a:gd name="connsiteY2" fmla="*/ 760558 h 760558"/>
                    <a:gd name="connsiteX3" fmla="*/ 0 w 1521116"/>
                    <a:gd name="connsiteY3" fmla="*/ 760558 h 760558"/>
                    <a:gd name="connsiteX4" fmla="*/ 0 w 1521116"/>
                    <a:gd name="connsiteY4" fmla="*/ 0 h 760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1116" h="760558">
                      <a:moveTo>
                        <a:pt x="0" y="0"/>
                      </a:moveTo>
                      <a:lnTo>
                        <a:pt x="1521116" y="0"/>
                      </a:lnTo>
                      <a:lnTo>
                        <a:pt x="1521116" y="760558"/>
                      </a:lnTo>
                      <a:lnTo>
                        <a:pt x="0" y="76055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ln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spcFirstLastPara="0" vert="horz" wrap="square" lIns="16510" tIns="16510" rIns="16510" bIns="16510" numCol="1" spcCol="1270" anchor="ctr" anchorCtr="0">
                  <a:noAutofit/>
                </a:bodyPr>
                <a:lstStyle/>
                <a:p>
                  <a:pPr marL="0" lvl="0" indent="0" algn="ctr" defTabSz="11557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GB" sz="1600" b="1" kern="1200" dirty="0"/>
                    <a:t>Our World in Data</a:t>
                  </a:r>
                </a:p>
              </p:txBody>
            </p:sp>
          </p:grpSp>
          <p:cxnSp>
            <p:nvCxnSpPr>
              <p:cNvPr id="103" name="Straight Arrow Connector 102">
                <a:extLst>
                  <a:ext uri="{FF2B5EF4-FFF2-40B4-BE49-F238E27FC236}">
                    <a16:creationId xmlns:a16="http://schemas.microsoft.com/office/drawing/2014/main" id="{18B77970-62F9-4BB7-BA57-02A73ADCB5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5622" y="6037372"/>
                <a:ext cx="47614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BF7A87EE-5D68-40E4-B42F-B1C9F7881182}"/>
                </a:ext>
              </a:extLst>
            </p:cNvPr>
            <p:cNvCxnSpPr>
              <a:cxnSpLocks/>
            </p:cNvCxnSpPr>
            <p:nvPr/>
          </p:nvCxnSpPr>
          <p:spPr>
            <a:xfrm>
              <a:off x="4728193" y="1629344"/>
              <a:ext cx="0" cy="3186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7450A1E1-8E74-47CB-A849-F36C64BBF0E1}"/>
                </a:ext>
              </a:extLst>
            </p:cNvPr>
            <p:cNvCxnSpPr>
              <a:cxnSpLocks/>
            </p:cNvCxnSpPr>
            <p:nvPr/>
          </p:nvCxnSpPr>
          <p:spPr>
            <a:xfrm>
              <a:off x="7243438" y="1629344"/>
              <a:ext cx="0" cy="25618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356E11D-111E-4E80-9C74-D140DEF9F7A8}"/>
                </a:ext>
              </a:extLst>
            </p:cNvPr>
            <p:cNvCxnSpPr>
              <a:cxnSpLocks/>
            </p:cNvCxnSpPr>
            <p:nvPr/>
          </p:nvCxnSpPr>
          <p:spPr>
            <a:xfrm>
              <a:off x="5128895" y="3903680"/>
              <a:ext cx="0" cy="3089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176F7DAD-0B3D-4680-B34A-A450BC32E166}"/>
                </a:ext>
              </a:extLst>
            </p:cNvPr>
            <p:cNvCxnSpPr>
              <a:cxnSpLocks/>
              <a:endCxn id="26" idx="0"/>
            </p:cNvCxnSpPr>
            <p:nvPr/>
          </p:nvCxnSpPr>
          <p:spPr>
            <a:xfrm>
              <a:off x="3115911" y="1595091"/>
              <a:ext cx="0" cy="40463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374934F7-CF71-48D5-B868-3D4D7213AA0B}"/>
              </a:ext>
            </a:extLst>
          </p:cNvPr>
          <p:cNvCxnSpPr>
            <a:cxnSpLocks/>
          </p:cNvCxnSpPr>
          <p:nvPr/>
        </p:nvCxnSpPr>
        <p:spPr>
          <a:xfrm>
            <a:off x="4894463" y="4685496"/>
            <a:ext cx="14613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FA33535C-FF8B-45AC-8D9E-C782CAB119B6}"/>
              </a:ext>
            </a:extLst>
          </p:cNvPr>
          <p:cNvCxnSpPr>
            <a:cxnSpLocks/>
          </p:cNvCxnSpPr>
          <p:nvPr/>
        </p:nvCxnSpPr>
        <p:spPr>
          <a:xfrm flipH="1">
            <a:off x="8180739" y="4716901"/>
            <a:ext cx="2499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72A7649C-291B-4677-BC35-27692E0A91B4}"/>
              </a:ext>
            </a:extLst>
          </p:cNvPr>
          <p:cNvCxnSpPr>
            <a:cxnSpLocks/>
          </p:cNvCxnSpPr>
          <p:nvPr/>
        </p:nvCxnSpPr>
        <p:spPr>
          <a:xfrm flipH="1">
            <a:off x="8189008" y="4813283"/>
            <a:ext cx="2499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88158BED-C45F-4851-9FD4-F099BBCAEB5A}"/>
              </a:ext>
            </a:extLst>
          </p:cNvPr>
          <p:cNvCxnSpPr>
            <a:cxnSpLocks/>
          </p:cNvCxnSpPr>
          <p:nvPr/>
        </p:nvCxnSpPr>
        <p:spPr>
          <a:xfrm>
            <a:off x="3268910" y="5125804"/>
            <a:ext cx="0" cy="671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1586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C5532-4123-4469-AE7E-EA4187CD7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JHU differs from WHO in some countries: cases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4EBD5D9B-AE61-4A35-BC2D-8FBC7FC973F4}"/>
              </a:ext>
            </a:extLst>
          </p:cNvPr>
          <p:cNvSpPr/>
          <p:nvPr/>
        </p:nvSpPr>
        <p:spPr>
          <a:xfrm>
            <a:off x="992529" y="1131292"/>
            <a:ext cx="10026570" cy="852161"/>
          </a:xfrm>
          <a:custGeom>
            <a:avLst/>
            <a:gdLst>
              <a:gd name="connsiteX0" fmla="*/ 0 w 1521116"/>
              <a:gd name="connsiteY0" fmla="*/ 0 h 760558"/>
              <a:gd name="connsiteX1" fmla="*/ 1521116 w 1521116"/>
              <a:gd name="connsiteY1" fmla="*/ 0 h 760558"/>
              <a:gd name="connsiteX2" fmla="*/ 1521116 w 1521116"/>
              <a:gd name="connsiteY2" fmla="*/ 760558 h 760558"/>
              <a:gd name="connsiteX3" fmla="*/ 0 w 1521116"/>
              <a:gd name="connsiteY3" fmla="*/ 760558 h 760558"/>
              <a:gd name="connsiteX4" fmla="*/ 0 w 1521116"/>
              <a:gd name="connsiteY4" fmla="*/ 0 h 760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1116" h="760558">
                <a:moveTo>
                  <a:pt x="0" y="0"/>
                </a:moveTo>
                <a:lnTo>
                  <a:pt x="1521116" y="0"/>
                </a:lnTo>
                <a:lnTo>
                  <a:pt x="1521116" y="760558"/>
                </a:lnTo>
                <a:lnTo>
                  <a:pt x="0" y="7605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0" vert="horz" wrap="square" lIns="16510" tIns="16510" rIns="16510" bIns="16510" numCol="1" spcCol="1270" anchor="ctr" anchorCtr="0">
            <a:noAutofit/>
          </a:bodyPr>
          <a:lstStyle/>
          <a:p>
            <a:pPr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1600" b="1" dirty="0"/>
              <a:t>Daily and weekly incidence cases</a:t>
            </a:r>
          </a:p>
          <a:p>
            <a:pPr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1600" dirty="0"/>
              <a:t>Countries where JHU has named an alternative public country data source</a:t>
            </a:r>
          </a:p>
          <a:p>
            <a:pPr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1600" dirty="0"/>
              <a:t>Easter period between 1</a:t>
            </a:r>
            <a:r>
              <a:rPr lang="en-GB" sz="1600" baseline="30000" dirty="0"/>
              <a:t>st</a:t>
            </a:r>
            <a:r>
              <a:rPr lang="en-GB" sz="1600" dirty="0"/>
              <a:t> and 5</a:t>
            </a:r>
            <a:r>
              <a:rPr lang="en-GB" sz="1600" baseline="30000" dirty="0"/>
              <a:t>th</a:t>
            </a:r>
            <a:r>
              <a:rPr lang="en-GB" sz="1600" dirty="0"/>
              <a:t> April (vertical lines)</a:t>
            </a:r>
          </a:p>
        </p:txBody>
      </p:sp>
      <p:pic>
        <p:nvPicPr>
          <p:cNvPr id="46" name="Content Placeholder 45">
            <a:extLst>
              <a:ext uri="{FF2B5EF4-FFF2-40B4-BE49-F238E27FC236}">
                <a16:creationId xmlns:a16="http://schemas.microsoft.com/office/drawing/2014/main" id="{A9437B8C-6B57-4C7B-9E0D-ED8B6C9A3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983454"/>
            <a:ext cx="9144000" cy="4572000"/>
          </a:xfrm>
        </p:spPr>
      </p:pic>
    </p:spTree>
    <p:extLst>
      <p:ext uri="{BB962C8B-B14F-4D97-AF65-F5344CB8AC3E}">
        <p14:creationId xmlns:p14="http://schemas.microsoft.com/office/powerpoint/2010/main" val="1942325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C7F81-437B-4DBE-A712-9136C9467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JHU differs from WHO in some countries: deaths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7579C22-4965-4182-A035-AB50EB3D3D6C}"/>
              </a:ext>
            </a:extLst>
          </p:cNvPr>
          <p:cNvSpPr/>
          <p:nvPr/>
        </p:nvSpPr>
        <p:spPr>
          <a:xfrm>
            <a:off x="992529" y="1131292"/>
            <a:ext cx="10026570" cy="852161"/>
          </a:xfrm>
          <a:custGeom>
            <a:avLst/>
            <a:gdLst>
              <a:gd name="connsiteX0" fmla="*/ 0 w 1521116"/>
              <a:gd name="connsiteY0" fmla="*/ 0 h 760558"/>
              <a:gd name="connsiteX1" fmla="*/ 1521116 w 1521116"/>
              <a:gd name="connsiteY1" fmla="*/ 0 h 760558"/>
              <a:gd name="connsiteX2" fmla="*/ 1521116 w 1521116"/>
              <a:gd name="connsiteY2" fmla="*/ 760558 h 760558"/>
              <a:gd name="connsiteX3" fmla="*/ 0 w 1521116"/>
              <a:gd name="connsiteY3" fmla="*/ 760558 h 760558"/>
              <a:gd name="connsiteX4" fmla="*/ 0 w 1521116"/>
              <a:gd name="connsiteY4" fmla="*/ 0 h 760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1116" h="760558">
                <a:moveTo>
                  <a:pt x="0" y="0"/>
                </a:moveTo>
                <a:lnTo>
                  <a:pt x="1521116" y="0"/>
                </a:lnTo>
                <a:lnTo>
                  <a:pt x="1521116" y="760558"/>
                </a:lnTo>
                <a:lnTo>
                  <a:pt x="0" y="76055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0" vert="horz" wrap="square" lIns="16510" tIns="16510" rIns="16510" bIns="16510" numCol="1" spcCol="1270" anchor="ctr" anchorCtr="0">
            <a:noAutofit/>
          </a:bodyPr>
          <a:lstStyle/>
          <a:p>
            <a:pPr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1600" b="1" dirty="0"/>
              <a:t>Daily and weekly incidence deaths</a:t>
            </a:r>
          </a:p>
          <a:p>
            <a:pPr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1600" dirty="0"/>
              <a:t>Countries where JHU has named an alternative public country data source</a:t>
            </a:r>
          </a:p>
          <a:p>
            <a:pPr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1600" dirty="0"/>
              <a:t>Easter period between 1</a:t>
            </a:r>
            <a:r>
              <a:rPr lang="en-GB" sz="1600" baseline="30000" dirty="0"/>
              <a:t>st</a:t>
            </a:r>
            <a:r>
              <a:rPr lang="en-GB" sz="1600" dirty="0"/>
              <a:t> and 5</a:t>
            </a:r>
            <a:r>
              <a:rPr lang="en-GB" sz="1600" baseline="30000" dirty="0"/>
              <a:t>th</a:t>
            </a:r>
            <a:r>
              <a:rPr lang="en-GB" sz="1600" dirty="0"/>
              <a:t> April (vertical lines)</a:t>
            </a:r>
          </a:p>
        </p:txBody>
      </p:sp>
      <p:pic>
        <p:nvPicPr>
          <p:cNvPr id="27" name="Content Placeholder 26" descr="Chart&#10;&#10;Description automatically generated">
            <a:extLst>
              <a:ext uri="{FF2B5EF4-FFF2-40B4-BE49-F238E27FC236}">
                <a16:creationId xmlns:a16="http://schemas.microsoft.com/office/drawing/2014/main" id="{57071989-E5FB-4AC6-AFA1-2265A8DC8B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983454"/>
            <a:ext cx="9144000" cy="4572000"/>
          </a:xfrm>
        </p:spPr>
      </p:pic>
    </p:spTree>
    <p:extLst>
      <p:ext uri="{BB962C8B-B14F-4D97-AF65-F5344CB8AC3E}">
        <p14:creationId xmlns:p14="http://schemas.microsoft.com/office/powerpoint/2010/main" val="990579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0D33F-62D1-478B-8C63-3249F8C6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Example: Lithuania, incident deaths, Dec - Mar</a:t>
            </a:r>
          </a:p>
        </p:txBody>
      </p:sp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352421B3-01D4-4B21-8ADF-35489667D3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2454"/>
            <a:ext cx="12166034" cy="48664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A27F57-AB02-4E16-B2D3-482AA728AE6D}"/>
              </a:ext>
            </a:extLst>
          </p:cNvPr>
          <p:cNvSpPr txBox="1"/>
          <p:nvPr/>
        </p:nvSpPr>
        <p:spPr>
          <a:xfrm>
            <a:off x="1183635" y="2752133"/>
            <a:ext cx="19816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/>
              <a:t>ECDC, WHO, JHU match;</a:t>
            </a:r>
          </a:p>
          <a:p>
            <a:r>
              <a:rPr lang="en-GB" sz="1400" i="1" dirty="0"/>
              <a:t>JRC leads by 1 day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61CE4B-6BCE-470A-B1FE-31DFBCFA5EE5}"/>
              </a:ext>
            </a:extLst>
          </p:cNvPr>
          <p:cNvSpPr txBox="1"/>
          <p:nvPr/>
        </p:nvSpPr>
        <p:spPr>
          <a:xfrm>
            <a:off x="9503317" y="3884051"/>
            <a:ext cx="20393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/>
              <a:t>JRC has zero &amp; NA dates;</a:t>
            </a:r>
          </a:p>
          <a:p>
            <a:r>
              <a:rPr lang="en-GB" sz="1400" i="1" dirty="0"/>
              <a:t>adds to next day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354BF5-913F-4CC3-B47A-4CDF77DB9035}"/>
              </a:ext>
            </a:extLst>
          </p:cNvPr>
          <p:cNvSpPr txBox="1"/>
          <p:nvPr/>
        </p:nvSpPr>
        <p:spPr>
          <a:xfrm>
            <a:off x="6283645" y="1725176"/>
            <a:ext cx="18332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/>
              <a:t>ECDC spikes - perhaps using old data source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EB4C66-0EF5-4F8A-B6F6-5421AC2361F8}"/>
              </a:ext>
            </a:extLst>
          </p:cNvPr>
          <p:cNvSpPr txBox="1"/>
          <p:nvPr/>
        </p:nvSpPr>
        <p:spPr>
          <a:xfrm>
            <a:off x="9202994" y="5759504"/>
            <a:ext cx="3535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ECDC start publishing public daily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6EE005-154F-49DE-84E3-06EB3CE11FF1}"/>
              </a:ext>
            </a:extLst>
          </p:cNvPr>
          <p:cNvSpPr txBox="1"/>
          <p:nvPr/>
        </p:nvSpPr>
        <p:spPr>
          <a:xfrm>
            <a:off x="7803979" y="3779431"/>
            <a:ext cx="1399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/>
              <a:t>JHU switches to country source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91321D2-B476-4B9F-81E9-B17BEC0EE81D}"/>
              </a:ext>
            </a:extLst>
          </p:cNvPr>
          <p:cNvSpPr txBox="1"/>
          <p:nvPr/>
        </p:nvSpPr>
        <p:spPr>
          <a:xfrm>
            <a:off x="9861091" y="1555899"/>
            <a:ext cx="22188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hlinkClick r:id="rId3" action="ppaction://hlinksldjump"/>
              </a:rPr>
              <a:t>See all data, 1-15-March</a:t>
            </a:r>
            <a:endParaRPr lang="en-GB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39D6457-44C6-46AB-BF33-03E1D72943C5}"/>
              </a:ext>
            </a:extLst>
          </p:cNvPr>
          <p:cNvSpPr txBox="1"/>
          <p:nvPr/>
        </p:nvSpPr>
        <p:spPr>
          <a:xfrm>
            <a:off x="609600" y="2039313"/>
            <a:ext cx="11672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latin typeface="Arial" panose="020B0604020202020204" pitchFamily="34" charset="0"/>
                <a:cs typeface="Arial" panose="020B0604020202020204" pitchFamily="34" charset="0"/>
              </a:rPr>
              <a:t>Weekly data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A3083B-BD1A-48A7-887E-34B126397B71}"/>
              </a:ext>
            </a:extLst>
          </p:cNvPr>
          <p:cNvSpPr txBox="1"/>
          <p:nvPr/>
        </p:nvSpPr>
        <p:spPr>
          <a:xfrm>
            <a:off x="609600" y="5299534"/>
            <a:ext cx="9813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Daily data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6B818D-2D57-4D08-B9C3-6F79212320B1}"/>
              </a:ext>
            </a:extLst>
          </p:cNvPr>
          <p:cNvSpPr txBox="1"/>
          <p:nvPr/>
        </p:nvSpPr>
        <p:spPr>
          <a:xfrm>
            <a:off x="609600" y="1153522"/>
            <a:ext cx="3070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>
                <a:latin typeface="Arial" panose="020B0604020202020204" pitchFamily="34" charset="0"/>
                <a:cs typeface="Arial" panose="020B0604020202020204" pitchFamily="34" charset="0"/>
              </a:rPr>
              <a:t>1 December 2020 – 15 March 2021</a:t>
            </a:r>
          </a:p>
        </p:txBody>
      </p:sp>
    </p:spTree>
    <p:extLst>
      <p:ext uri="{BB962C8B-B14F-4D97-AF65-F5344CB8AC3E}">
        <p14:creationId xmlns:p14="http://schemas.microsoft.com/office/powerpoint/2010/main" val="2667163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5129B4E-A84C-4915-9449-5AC0BC9177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7687119"/>
              </p:ext>
            </p:extLst>
          </p:nvPr>
        </p:nvGraphicFramePr>
        <p:xfrm>
          <a:off x="0" y="944880"/>
          <a:ext cx="12192000" cy="59131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917181">
                  <a:extLst>
                    <a:ext uri="{9D8B030D-6E8A-4147-A177-3AD203B41FA5}">
                      <a16:colId xmlns:a16="http://schemas.microsoft.com/office/drawing/2014/main" val="3084867799"/>
                    </a:ext>
                  </a:extLst>
                </a:gridCol>
                <a:gridCol w="1914919">
                  <a:extLst>
                    <a:ext uri="{9D8B030D-6E8A-4147-A177-3AD203B41FA5}">
                      <a16:colId xmlns:a16="http://schemas.microsoft.com/office/drawing/2014/main" val="2265107644"/>
                    </a:ext>
                  </a:extLst>
                </a:gridCol>
                <a:gridCol w="2273299">
                  <a:extLst>
                    <a:ext uri="{9D8B030D-6E8A-4147-A177-3AD203B41FA5}">
                      <a16:colId xmlns:a16="http://schemas.microsoft.com/office/drawing/2014/main" val="45460723"/>
                    </a:ext>
                  </a:extLst>
                </a:gridCol>
                <a:gridCol w="2565559">
                  <a:extLst>
                    <a:ext uri="{9D8B030D-6E8A-4147-A177-3AD203B41FA5}">
                      <a16:colId xmlns:a16="http://schemas.microsoft.com/office/drawing/2014/main" val="2343963648"/>
                    </a:ext>
                  </a:extLst>
                </a:gridCol>
                <a:gridCol w="2260521">
                  <a:extLst>
                    <a:ext uri="{9D8B030D-6E8A-4147-A177-3AD203B41FA5}">
                      <a16:colId xmlns:a16="http://schemas.microsoft.com/office/drawing/2014/main" val="287804279"/>
                    </a:ext>
                  </a:extLst>
                </a:gridCol>
                <a:gridCol w="2260521">
                  <a:extLst>
                    <a:ext uri="{9D8B030D-6E8A-4147-A177-3AD203B41FA5}">
                      <a16:colId xmlns:a16="http://schemas.microsoft.com/office/drawing/2014/main" val="4182130763"/>
                    </a:ext>
                  </a:extLst>
                </a:gridCol>
              </a:tblGrid>
              <a:tr h="273702">
                <a:tc>
                  <a:txBody>
                    <a:bodyPr/>
                    <a:lstStyle/>
                    <a:p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2"/>
                          </a:solidFill>
                        </a:rPr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2"/>
                          </a:solidFill>
                        </a:rPr>
                        <a:t>Missingness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2"/>
                          </a:solidFill>
                        </a:rPr>
                        <a:t>Revisions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2"/>
                          </a:solidFill>
                        </a:rPr>
                        <a:t>Negative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tx2"/>
                          </a:solidFill>
                        </a:rPr>
                        <a:t>Overall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636334"/>
                  </a:ext>
                </a:extLst>
              </a:tr>
              <a:tr h="1268980">
                <a:tc>
                  <a:txBody>
                    <a:bodyPr/>
                    <a:lstStyle/>
                    <a:p>
                      <a:r>
                        <a:rPr lang="en-GB" sz="1600" b="1" dirty="0"/>
                        <a:t>JRC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Public country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Missing: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600" dirty="0"/>
                        <a:t>8% deaths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600" dirty="0"/>
                        <a:t>7% cases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Added next day: large outliers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Claim to update with revisions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Data suggests this doesn’t always happen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Negative values: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600" dirty="0"/>
                        <a:t>0.4% deaths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600" dirty="0"/>
                        <a:t>0.3%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+ Timely (leads WHO by 1 day)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- Large anomalies, missing + negative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809374"/>
                  </a:ext>
                </a:extLst>
              </a:tr>
              <a:tr h="1268980">
                <a:tc>
                  <a:txBody>
                    <a:bodyPr/>
                    <a:lstStyle/>
                    <a:p>
                      <a:r>
                        <a:rPr lang="en-GB" sz="1600" b="1" dirty="0"/>
                        <a:t>WHO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JRC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ECDC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Country self-report (IHR)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Public country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No missing values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Missing set to zero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Updates with revisions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Negative values: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600" dirty="0"/>
                        <a:t>0.03% deaths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1600" dirty="0"/>
                        <a:t>0.03%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+ Smoother version of JRC data (more consistent revision)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+ Fewer negative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035208"/>
                  </a:ext>
                </a:extLst>
              </a:tr>
              <a:tr h="671813">
                <a:tc>
                  <a:txBody>
                    <a:bodyPr/>
                    <a:lstStyle/>
                    <a:p>
                      <a:r>
                        <a:rPr lang="en-GB" sz="1600" b="1" dirty="0"/>
                        <a:t>JHU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WHO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Public country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No missing values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Missing set to zero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Updates with revisions from source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Negative values: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600" dirty="0"/>
                        <a:t>0.4% deaths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600" dirty="0"/>
                        <a:t>0.2%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- Negative values</a:t>
                      </a:r>
                    </a:p>
                    <a:p>
                      <a:r>
                        <a:rPr lang="en-GB" sz="1600" dirty="0"/>
                        <a:t>+ Public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974343"/>
                  </a:ext>
                </a:extLst>
              </a:tr>
              <a:tr h="671813">
                <a:tc>
                  <a:txBody>
                    <a:bodyPr/>
                    <a:lstStyle/>
                    <a:p>
                      <a:r>
                        <a:rPr lang="en-GB" sz="1600" b="1" dirty="0"/>
                        <a:t>ECDC – private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 err="1"/>
                        <a:t>TESSy</a:t>
                      </a:r>
                      <a:endParaRPr lang="en-GB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Public country data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JRC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Missing: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600" dirty="0"/>
                        <a:t>7% deaths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600" dirty="0"/>
                        <a:t>6%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Negative values: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600" dirty="0"/>
                        <a:t>0.01% deaths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600" dirty="0"/>
                        <a:t>0.01%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+ Better data quality (few negatives)</a:t>
                      </a:r>
                    </a:p>
                    <a:p>
                      <a:r>
                        <a:rPr lang="en-GB" sz="1600" dirty="0"/>
                        <a:t>- Extensive missingness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63966"/>
                  </a:ext>
                </a:extLst>
              </a:tr>
              <a:tr h="820571">
                <a:tc>
                  <a:txBody>
                    <a:bodyPr/>
                    <a:lstStyle/>
                    <a:p>
                      <a:r>
                        <a:rPr lang="en-GB" sz="1600" b="1" dirty="0"/>
                        <a:t>ECDC – public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?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No data for Switzerland, UK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Missing: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600" dirty="0"/>
                        <a:t>3% deaths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600" dirty="0"/>
                        <a:t>3%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600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sz="1600" dirty="0"/>
                        <a:t>Negative values: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600" dirty="0"/>
                        <a:t>0.1% deaths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GB" sz="1600" dirty="0"/>
                        <a:t>0.1%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- Some missingness</a:t>
                      </a:r>
                    </a:p>
                    <a:p>
                      <a:r>
                        <a:rPr lang="en-GB" sz="1600" dirty="0"/>
                        <a:t>- Appears lagged on WHO/JHU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1018026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BBC9E689-1B15-42DD-82D1-3B6A9905C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9132"/>
            <a:ext cx="9483327" cy="623236"/>
          </a:xfrm>
        </p:spPr>
        <p:txBody>
          <a:bodyPr/>
          <a:lstStyle/>
          <a:p>
            <a:r>
              <a:rPr lang="en-GB" dirty="0"/>
              <a:t>Cases and deaths: summary</a:t>
            </a:r>
          </a:p>
        </p:txBody>
      </p:sp>
    </p:spTree>
    <p:extLst>
      <p:ext uri="{BB962C8B-B14F-4D97-AF65-F5344CB8AC3E}">
        <p14:creationId xmlns:p14="http://schemas.microsoft.com/office/powerpoint/2010/main" val="1860553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3A423-97C5-463F-B926-FAC90BBDC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European data sources: healthcare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9EC8B-23E3-4857-8F11-CBF5D0C3F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4 sources compared for Covid-19 hospitalisations and ICU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8E960B-5AD7-4257-911F-AB2C12AACE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853209"/>
              </p:ext>
            </p:extLst>
          </p:nvPr>
        </p:nvGraphicFramePr>
        <p:xfrm>
          <a:off x="-1" y="2336018"/>
          <a:ext cx="12191999" cy="3641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2898">
                  <a:extLst>
                    <a:ext uri="{9D8B030D-6E8A-4147-A177-3AD203B41FA5}">
                      <a16:colId xmlns:a16="http://schemas.microsoft.com/office/drawing/2014/main" val="3753508940"/>
                    </a:ext>
                  </a:extLst>
                </a:gridCol>
                <a:gridCol w="1411550">
                  <a:extLst>
                    <a:ext uri="{9D8B030D-6E8A-4147-A177-3AD203B41FA5}">
                      <a16:colId xmlns:a16="http://schemas.microsoft.com/office/drawing/2014/main" val="3487900024"/>
                    </a:ext>
                  </a:extLst>
                </a:gridCol>
                <a:gridCol w="3542190">
                  <a:extLst>
                    <a:ext uri="{9D8B030D-6E8A-4147-A177-3AD203B41FA5}">
                      <a16:colId xmlns:a16="http://schemas.microsoft.com/office/drawing/2014/main" val="1138447808"/>
                    </a:ext>
                  </a:extLst>
                </a:gridCol>
                <a:gridCol w="4255361">
                  <a:extLst>
                    <a:ext uri="{9D8B030D-6E8A-4147-A177-3AD203B41FA5}">
                      <a16:colId xmlns:a16="http://schemas.microsoft.com/office/drawing/2014/main" val="915716232"/>
                    </a:ext>
                  </a:extLst>
                </a:gridCol>
              </a:tblGrid>
              <a:tr h="257727">
                <a:tc>
                  <a:txBody>
                    <a:bodyPr/>
                    <a:lstStyle/>
                    <a:p>
                      <a:r>
                        <a:rPr lang="en-GB" sz="1600" dirty="0"/>
                        <a:t>Provider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Referenced 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Data available 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Data sources from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764862"/>
                  </a:ext>
                </a:extLst>
              </a:tr>
              <a:tr h="568795">
                <a:tc>
                  <a:txBody>
                    <a:bodyPr/>
                    <a:lstStyle/>
                    <a:p>
                      <a:r>
                        <a:rPr lang="en-GB" sz="1600" b="1" dirty="0"/>
                        <a:t>European Commission Joint Research Centre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JRC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2"/>
                        </a:rPr>
                        <a:t>https://github.com/ec-jrc/COVID-19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3"/>
                        </a:rPr>
                        <a:t>https://covid-statistics.jrc.ec.europa.eu/QlikDashboard?sheet=multidim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4128797"/>
                  </a:ext>
                </a:extLst>
              </a:tr>
              <a:tr h="55270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/>
                        <a:t>European Centre for Disease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ECDC – public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4"/>
                        </a:rPr>
                        <a:t>https://www.ecdc.europa.eu/en/publications-data/download-data-hospital-and-icu-admission-rates-and-current-occupancy-covid-19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5"/>
                        </a:rPr>
                        <a:t>https://www.ecdc.europa.eu/sites/default/files/documents/2021-01-13_Variable_Dictionary_and_Disclaimer_hosp_icu_all_data.pdf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60495"/>
                  </a:ext>
                </a:extLst>
              </a:tr>
              <a:tr h="43753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/>
                        <a:t>ECDC – data shared privately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ECDC – private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Unknown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7065277"/>
                  </a:ext>
                </a:extLst>
              </a:tr>
              <a:tr h="8376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/>
                        <a:t>Our World in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OWID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6"/>
                        </a:rPr>
                        <a:t>https://github.com/owid/covid-19-data/tree/master/public/data/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hlinkClick r:id="rId7"/>
                        </a:rPr>
                        <a:t>https://ourworldindata.org/coronavirus-source-data</a:t>
                      </a:r>
                      <a:r>
                        <a:rPr lang="en-GB" sz="160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477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3346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B3CFB-5974-41DA-9B24-D07C034DA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Hospitalisation &amp; ICU: reporting process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79E5504-493D-4855-93C2-B18202D0328C}"/>
              </a:ext>
            </a:extLst>
          </p:cNvPr>
          <p:cNvGrpSpPr/>
          <p:nvPr/>
        </p:nvGrpSpPr>
        <p:grpSpPr>
          <a:xfrm>
            <a:off x="3215343" y="1478457"/>
            <a:ext cx="5657562" cy="4863424"/>
            <a:chOff x="2466043" y="1224457"/>
            <a:chExt cx="5657562" cy="4863424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0079AC9-305D-4EE7-AEC5-D22932B2F7CF}"/>
                </a:ext>
              </a:extLst>
            </p:cNvPr>
            <p:cNvSpPr/>
            <p:nvPr/>
          </p:nvSpPr>
          <p:spPr>
            <a:xfrm>
              <a:off x="2466043" y="2472091"/>
              <a:ext cx="1744157" cy="805933"/>
            </a:xfrm>
            <a:custGeom>
              <a:avLst/>
              <a:gdLst>
                <a:gd name="connsiteX0" fmla="*/ 0 w 1521116"/>
                <a:gd name="connsiteY0" fmla="*/ 0 h 760558"/>
                <a:gd name="connsiteX1" fmla="*/ 1521116 w 1521116"/>
                <a:gd name="connsiteY1" fmla="*/ 0 h 760558"/>
                <a:gd name="connsiteX2" fmla="*/ 1521116 w 1521116"/>
                <a:gd name="connsiteY2" fmla="*/ 760558 h 760558"/>
                <a:gd name="connsiteX3" fmla="*/ 0 w 1521116"/>
                <a:gd name="connsiteY3" fmla="*/ 760558 h 760558"/>
                <a:gd name="connsiteX4" fmla="*/ 0 w 1521116"/>
                <a:gd name="connsiteY4" fmla="*/ 0 h 76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116" h="760558">
                  <a:moveTo>
                    <a:pt x="0" y="0"/>
                  </a:moveTo>
                  <a:lnTo>
                    <a:pt x="1521116" y="0"/>
                  </a:lnTo>
                  <a:lnTo>
                    <a:pt x="1521116" y="760558"/>
                  </a:lnTo>
                  <a:lnTo>
                    <a:pt x="0" y="760558"/>
                  </a:lnTo>
                  <a:lnTo>
                    <a:pt x="0" y="0"/>
                  </a:lnTo>
                  <a:close/>
                </a:path>
              </a:pathLst>
            </a:cu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600" b="1" kern="1200" dirty="0"/>
                <a:t>JRC</a:t>
              </a: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3087A7E-C18F-4DBB-A047-3589E2C08E5F}"/>
                </a:ext>
              </a:extLst>
            </p:cNvPr>
            <p:cNvSpPr/>
            <p:nvPr/>
          </p:nvSpPr>
          <p:spPr>
            <a:xfrm>
              <a:off x="6235527" y="1224457"/>
              <a:ext cx="1744157" cy="805933"/>
            </a:xfrm>
            <a:custGeom>
              <a:avLst/>
              <a:gdLst>
                <a:gd name="connsiteX0" fmla="*/ 0 w 1521116"/>
                <a:gd name="connsiteY0" fmla="*/ 0 h 760558"/>
                <a:gd name="connsiteX1" fmla="*/ 1521116 w 1521116"/>
                <a:gd name="connsiteY1" fmla="*/ 0 h 760558"/>
                <a:gd name="connsiteX2" fmla="*/ 1521116 w 1521116"/>
                <a:gd name="connsiteY2" fmla="*/ 760558 h 760558"/>
                <a:gd name="connsiteX3" fmla="*/ 0 w 1521116"/>
                <a:gd name="connsiteY3" fmla="*/ 760558 h 760558"/>
                <a:gd name="connsiteX4" fmla="*/ 0 w 1521116"/>
                <a:gd name="connsiteY4" fmla="*/ 0 h 76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116" h="760558">
                  <a:moveTo>
                    <a:pt x="0" y="0"/>
                  </a:moveTo>
                  <a:lnTo>
                    <a:pt x="1521116" y="0"/>
                  </a:lnTo>
                  <a:lnTo>
                    <a:pt x="1521116" y="760558"/>
                  </a:lnTo>
                  <a:lnTo>
                    <a:pt x="0" y="7605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600" kern="1200" dirty="0"/>
                <a:t>The European Surveillance System (</a:t>
              </a:r>
              <a:r>
                <a:rPr lang="en-GB" sz="1600" kern="1200" dirty="0" err="1"/>
                <a:t>TESSy</a:t>
              </a:r>
              <a:r>
                <a:rPr lang="en-GB" sz="1600" kern="1200" dirty="0"/>
                <a:t>)</a:t>
              </a: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8003F79-5F58-47D1-8D6F-29EB067C7D3B}"/>
                </a:ext>
              </a:extLst>
            </p:cNvPr>
            <p:cNvSpPr/>
            <p:nvPr/>
          </p:nvSpPr>
          <p:spPr>
            <a:xfrm>
              <a:off x="5008475" y="2852370"/>
              <a:ext cx="1744157" cy="805933"/>
            </a:xfrm>
            <a:custGeom>
              <a:avLst/>
              <a:gdLst>
                <a:gd name="connsiteX0" fmla="*/ 0 w 1521116"/>
                <a:gd name="connsiteY0" fmla="*/ 0 h 760558"/>
                <a:gd name="connsiteX1" fmla="*/ 1521116 w 1521116"/>
                <a:gd name="connsiteY1" fmla="*/ 0 h 760558"/>
                <a:gd name="connsiteX2" fmla="*/ 1521116 w 1521116"/>
                <a:gd name="connsiteY2" fmla="*/ 760558 h 760558"/>
                <a:gd name="connsiteX3" fmla="*/ 0 w 1521116"/>
                <a:gd name="connsiteY3" fmla="*/ 760558 h 760558"/>
                <a:gd name="connsiteX4" fmla="*/ 0 w 1521116"/>
                <a:gd name="connsiteY4" fmla="*/ 0 h 76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116" h="760558">
                  <a:moveTo>
                    <a:pt x="0" y="0"/>
                  </a:moveTo>
                  <a:lnTo>
                    <a:pt x="1521116" y="0"/>
                  </a:lnTo>
                  <a:lnTo>
                    <a:pt x="1521116" y="760558"/>
                  </a:lnTo>
                  <a:lnTo>
                    <a:pt x="0" y="7605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600" dirty="0">
                  <a:solidFill>
                    <a:schemeClr val="dk1"/>
                  </a:solidFill>
                </a:rPr>
                <a:t>ECDC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EEFBB523-7F91-47CC-9BAB-08D4FEE5B881}"/>
                </a:ext>
              </a:extLst>
            </p:cNvPr>
            <p:cNvCxnSpPr>
              <a:cxnSpLocks/>
            </p:cNvCxnSpPr>
            <p:nvPr/>
          </p:nvCxnSpPr>
          <p:spPr>
            <a:xfrm>
              <a:off x="4446626" y="1234704"/>
              <a:ext cx="0" cy="21998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C6ED5A-042A-485F-9F63-822ED4AC8036}"/>
                </a:ext>
              </a:extLst>
            </p:cNvPr>
            <p:cNvSpPr/>
            <p:nvPr/>
          </p:nvSpPr>
          <p:spPr>
            <a:xfrm>
              <a:off x="3589670" y="5281948"/>
              <a:ext cx="1744157" cy="805933"/>
            </a:xfrm>
            <a:custGeom>
              <a:avLst/>
              <a:gdLst>
                <a:gd name="connsiteX0" fmla="*/ 0 w 1521116"/>
                <a:gd name="connsiteY0" fmla="*/ 0 h 760558"/>
                <a:gd name="connsiteX1" fmla="*/ 1521116 w 1521116"/>
                <a:gd name="connsiteY1" fmla="*/ 0 h 760558"/>
                <a:gd name="connsiteX2" fmla="*/ 1521116 w 1521116"/>
                <a:gd name="connsiteY2" fmla="*/ 760558 h 760558"/>
                <a:gd name="connsiteX3" fmla="*/ 0 w 1521116"/>
                <a:gd name="connsiteY3" fmla="*/ 760558 h 760558"/>
                <a:gd name="connsiteX4" fmla="*/ 0 w 1521116"/>
                <a:gd name="connsiteY4" fmla="*/ 0 h 76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116" h="760558">
                  <a:moveTo>
                    <a:pt x="0" y="0"/>
                  </a:moveTo>
                  <a:lnTo>
                    <a:pt x="1521116" y="0"/>
                  </a:lnTo>
                  <a:lnTo>
                    <a:pt x="1521116" y="760558"/>
                  </a:lnTo>
                  <a:lnTo>
                    <a:pt x="0" y="760558"/>
                  </a:lnTo>
                  <a:lnTo>
                    <a:pt x="0" y="0"/>
                  </a:lnTo>
                  <a:close/>
                </a:path>
              </a:pathLst>
            </a:cu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600" b="1" kern="1200" dirty="0"/>
                <a:t>Our World in Data</a:t>
              </a: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6F46B5F-350D-4F4B-8F2B-17FF33223A85}"/>
                </a:ext>
              </a:extLst>
            </p:cNvPr>
            <p:cNvSpPr/>
            <p:nvPr/>
          </p:nvSpPr>
          <p:spPr>
            <a:xfrm>
              <a:off x="4197673" y="1224457"/>
              <a:ext cx="1744157" cy="805933"/>
            </a:xfrm>
            <a:custGeom>
              <a:avLst/>
              <a:gdLst>
                <a:gd name="connsiteX0" fmla="*/ 0 w 1521116"/>
                <a:gd name="connsiteY0" fmla="*/ 0 h 760558"/>
                <a:gd name="connsiteX1" fmla="*/ 1521116 w 1521116"/>
                <a:gd name="connsiteY1" fmla="*/ 0 h 760558"/>
                <a:gd name="connsiteX2" fmla="*/ 1521116 w 1521116"/>
                <a:gd name="connsiteY2" fmla="*/ 760558 h 760558"/>
                <a:gd name="connsiteX3" fmla="*/ 0 w 1521116"/>
                <a:gd name="connsiteY3" fmla="*/ 760558 h 760558"/>
                <a:gd name="connsiteX4" fmla="*/ 0 w 1521116"/>
                <a:gd name="connsiteY4" fmla="*/ 0 h 76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116" h="760558">
                  <a:moveTo>
                    <a:pt x="0" y="0"/>
                  </a:moveTo>
                  <a:lnTo>
                    <a:pt x="1521116" y="0"/>
                  </a:lnTo>
                  <a:lnTo>
                    <a:pt x="1521116" y="760558"/>
                  </a:lnTo>
                  <a:lnTo>
                    <a:pt x="0" y="7605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600" dirty="0"/>
                <a:t>Public o</a:t>
              </a:r>
              <a:r>
                <a:rPr lang="en-GB" sz="1600" kern="1200" dirty="0"/>
                <a:t>fficial statistics</a:t>
              </a: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A99A0155-3DFC-4041-8077-79115347F677}"/>
                </a:ext>
              </a:extLst>
            </p:cNvPr>
            <p:cNvCxnSpPr>
              <a:cxnSpLocks/>
            </p:cNvCxnSpPr>
            <p:nvPr/>
          </p:nvCxnSpPr>
          <p:spPr>
            <a:xfrm>
              <a:off x="5928161" y="2027344"/>
              <a:ext cx="0" cy="8250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0205F04-483D-445D-8376-DA11F3AD05FC}"/>
                </a:ext>
              </a:extLst>
            </p:cNvPr>
            <p:cNvCxnSpPr>
              <a:cxnSpLocks/>
            </p:cNvCxnSpPr>
            <p:nvPr/>
          </p:nvCxnSpPr>
          <p:spPr>
            <a:xfrm>
              <a:off x="4197673" y="1526648"/>
              <a:ext cx="0" cy="9714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A8A16F9-5478-42BB-9563-90590D6F877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61748" y="4805023"/>
              <a:ext cx="5865" cy="4769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3416DBF5-9AF1-48EB-9907-6DE85661ACF3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6235527" y="2030390"/>
              <a:ext cx="0" cy="8219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BD4A24A0-5224-4F90-AEBE-6369C8BD1B67}"/>
                </a:ext>
              </a:extLst>
            </p:cNvPr>
            <p:cNvCxnSpPr>
              <a:cxnSpLocks/>
            </p:cNvCxnSpPr>
            <p:nvPr/>
          </p:nvCxnSpPr>
          <p:spPr>
            <a:xfrm>
              <a:off x="4221930" y="2852371"/>
              <a:ext cx="77262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DBDD5F4-0962-4EAF-A272-55B4219FE1F4}"/>
                </a:ext>
              </a:extLst>
            </p:cNvPr>
            <p:cNvSpPr/>
            <p:nvPr/>
          </p:nvSpPr>
          <p:spPr>
            <a:xfrm>
              <a:off x="3589670" y="4029154"/>
              <a:ext cx="1744157" cy="805933"/>
            </a:xfrm>
            <a:custGeom>
              <a:avLst/>
              <a:gdLst>
                <a:gd name="connsiteX0" fmla="*/ 0 w 1521116"/>
                <a:gd name="connsiteY0" fmla="*/ 0 h 760558"/>
                <a:gd name="connsiteX1" fmla="*/ 1521116 w 1521116"/>
                <a:gd name="connsiteY1" fmla="*/ 0 h 760558"/>
                <a:gd name="connsiteX2" fmla="*/ 1521116 w 1521116"/>
                <a:gd name="connsiteY2" fmla="*/ 760558 h 760558"/>
                <a:gd name="connsiteX3" fmla="*/ 0 w 1521116"/>
                <a:gd name="connsiteY3" fmla="*/ 760558 h 760558"/>
                <a:gd name="connsiteX4" fmla="*/ 0 w 1521116"/>
                <a:gd name="connsiteY4" fmla="*/ 0 h 76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116" h="760558">
                  <a:moveTo>
                    <a:pt x="0" y="0"/>
                  </a:moveTo>
                  <a:lnTo>
                    <a:pt x="1521116" y="0"/>
                  </a:lnTo>
                  <a:lnTo>
                    <a:pt x="1521116" y="760558"/>
                  </a:lnTo>
                  <a:lnTo>
                    <a:pt x="0" y="760558"/>
                  </a:lnTo>
                  <a:lnTo>
                    <a:pt x="0" y="0"/>
                  </a:lnTo>
                  <a:close/>
                </a:path>
              </a:pathLst>
            </a:cu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600" dirty="0"/>
                <a:t>ECDC - p</a:t>
              </a:r>
              <a:r>
                <a:rPr lang="en-GB" sz="1600" kern="1200" dirty="0"/>
                <a:t>ublic</a:t>
              </a: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9ED45FA-3759-4FDE-BB4E-A9DA9C4B7F46}"/>
                </a:ext>
              </a:extLst>
            </p:cNvPr>
            <p:cNvSpPr/>
            <p:nvPr/>
          </p:nvSpPr>
          <p:spPr>
            <a:xfrm>
              <a:off x="5886418" y="4029154"/>
              <a:ext cx="1744157" cy="805933"/>
            </a:xfrm>
            <a:custGeom>
              <a:avLst/>
              <a:gdLst>
                <a:gd name="connsiteX0" fmla="*/ 0 w 1521116"/>
                <a:gd name="connsiteY0" fmla="*/ 0 h 760558"/>
                <a:gd name="connsiteX1" fmla="*/ 1521116 w 1521116"/>
                <a:gd name="connsiteY1" fmla="*/ 0 h 760558"/>
                <a:gd name="connsiteX2" fmla="*/ 1521116 w 1521116"/>
                <a:gd name="connsiteY2" fmla="*/ 760558 h 760558"/>
                <a:gd name="connsiteX3" fmla="*/ 0 w 1521116"/>
                <a:gd name="connsiteY3" fmla="*/ 760558 h 760558"/>
                <a:gd name="connsiteX4" fmla="*/ 0 w 1521116"/>
                <a:gd name="connsiteY4" fmla="*/ 0 h 76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116" h="760558">
                  <a:moveTo>
                    <a:pt x="0" y="0"/>
                  </a:moveTo>
                  <a:lnTo>
                    <a:pt x="1521116" y="0"/>
                  </a:lnTo>
                  <a:lnTo>
                    <a:pt x="1521116" y="760558"/>
                  </a:lnTo>
                  <a:lnTo>
                    <a:pt x="0" y="760558"/>
                  </a:lnTo>
                  <a:lnTo>
                    <a:pt x="0" y="0"/>
                  </a:lnTo>
                  <a:close/>
                </a:path>
              </a:pathLst>
            </a:cu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600" kern="1200" dirty="0"/>
                <a:t>ECDC - private</a:t>
              </a:r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F428B4CF-214A-4BB0-8903-976CF18DC8CD}"/>
                </a:ext>
              </a:extLst>
            </p:cNvPr>
            <p:cNvCxnSpPr>
              <a:cxnSpLocks/>
            </p:cNvCxnSpPr>
            <p:nvPr/>
          </p:nvCxnSpPr>
          <p:spPr>
            <a:xfrm>
              <a:off x="4994550" y="3658303"/>
              <a:ext cx="0" cy="370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882966A1-64B9-4EA3-AFCB-2B1AB9797FC4}"/>
                </a:ext>
              </a:extLst>
            </p:cNvPr>
            <p:cNvCxnSpPr>
              <a:cxnSpLocks/>
              <a:endCxn id="61" idx="0"/>
            </p:cNvCxnSpPr>
            <p:nvPr/>
          </p:nvCxnSpPr>
          <p:spPr>
            <a:xfrm>
              <a:off x="5886418" y="3658303"/>
              <a:ext cx="0" cy="3708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1319FBE-8705-4435-881C-F1455201F712}"/>
                </a:ext>
              </a:extLst>
            </p:cNvPr>
            <p:cNvSpPr/>
            <p:nvPr/>
          </p:nvSpPr>
          <p:spPr>
            <a:xfrm>
              <a:off x="5080000" y="4591494"/>
              <a:ext cx="1016000" cy="487181"/>
            </a:xfrm>
            <a:custGeom>
              <a:avLst/>
              <a:gdLst>
                <a:gd name="connsiteX0" fmla="*/ 0 w 1521116"/>
                <a:gd name="connsiteY0" fmla="*/ 0 h 760558"/>
                <a:gd name="connsiteX1" fmla="*/ 1521116 w 1521116"/>
                <a:gd name="connsiteY1" fmla="*/ 0 h 760558"/>
                <a:gd name="connsiteX2" fmla="*/ 1521116 w 1521116"/>
                <a:gd name="connsiteY2" fmla="*/ 760558 h 760558"/>
                <a:gd name="connsiteX3" fmla="*/ 0 w 1521116"/>
                <a:gd name="connsiteY3" fmla="*/ 760558 h 760558"/>
                <a:gd name="connsiteX4" fmla="*/ 0 w 1521116"/>
                <a:gd name="connsiteY4" fmla="*/ 0 h 76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116" h="760558">
                  <a:moveTo>
                    <a:pt x="0" y="0"/>
                  </a:moveTo>
                  <a:lnTo>
                    <a:pt x="1521116" y="0"/>
                  </a:lnTo>
                  <a:lnTo>
                    <a:pt x="1521116" y="760558"/>
                  </a:lnTo>
                  <a:lnTo>
                    <a:pt x="0" y="760558"/>
                  </a:lnTo>
                  <a:lnTo>
                    <a:pt x="0" y="0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600" kern="1200" dirty="0"/>
                <a:t>Prevalence</a:t>
              </a: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CAE95BF-7048-4839-AF91-F8DF44FE6104}"/>
                </a:ext>
              </a:extLst>
            </p:cNvPr>
            <p:cNvSpPr/>
            <p:nvPr/>
          </p:nvSpPr>
          <p:spPr>
            <a:xfrm>
              <a:off x="7107605" y="4591494"/>
              <a:ext cx="1016000" cy="487181"/>
            </a:xfrm>
            <a:custGeom>
              <a:avLst/>
              <a:gdLst>
                <a:gd name="connsiteX0" fmla="*/ 0 w 1521116"/>
                <a:gd name="connsiteY0" fmla="*/ 0 h 760558"/>
                <a:gd name="connsiteX1" fmla="*/ 1521116 w 1521116"/>
                <a:gd name="connsiteY1" fmla="*/ 0 h 760558"/>
                <a:gd name="connsiteX2" fmla="*/ 1521116 w 1521116"/>
                <a:gd name="connsiteY2" fmla="*/ 760558 h 760558"/>
                <a:gd name="connsiteX3" fmla="*/ 0 w 1521116"/>
                <a:gd name="connsiteY3" fmla="*/ 760558 h 760558"/>
                <a:gd name="connsiteX4" fmla="*/ 0 w 1521116"/>
                <a:gd name="connsiteY4" fmla="*/ 0 h 76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116" h="760558">
                  <a:moveTo>
                    <a:pt x="0" y="0"/>
                  </a:moveTo>
                  <a:lnTo>
                    <a:pt x="1521116" y="0"/>
                  </a:lnTo>
                  <a:lnTo>
                    <a:pt x="1521116" y="760558"/>
                  </a:lnTo>
                  <a:lnTo>
                    <a:pt x="0" y="760558"/>
                  </a:lnTo>
                  <a:lnTo>
                    <a:pt x="0" y="0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600" kern="1200" dirty="0"/>
                <a:t>Incidence</a:t>
              </a: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233D1D4-010E-4D47-9B9E-27E4EA5168EB}"/>
                </a:ext>
              </a:extLst>
            </p:cNvPr>
            <p:cNvSpPr/>
            <p:nvPr/>
          </p:nvSpPr>
          <p:spPr>
            <a:xfrm>
              <a:off x="2830121" y="3139060"/>
              <a:ext cx="1016000" cy="487181"/>
            </a:xfrm>
            <a:custGeom>
              <a:avLst/>
              <a:gdLst>
                <a:gd name="connsiteX0" fmla="*/ 0 w 1521116"/>
                <a:gd name="connsiteY0" fmla="*/ 0 h 760558"/>
                <a:gd name="connsiteX1" fmla="*/ 1521116 w 1521116"/>
                <a:gd name="connsiteY1" fmla="*/ 0 h 760558"/>
                <a:gd name="connsiteX2" fmla="*/ 1521116 w 1521116"/>
                <a:gd name="connsiteY2" fmla="*/ 760558 h 760558"/>
                <a:gd name="connsiteX3" fmla="*/ 0 w 1521116"/>
                <a:gd name="connsiteY3" fmla="*/ 760558 h 760558"/>
                <a:gd name="connsiteX4" fmla="*/ 0 w 1521116"/>
                <a:gd name="connsiteY4" fmla="*/ 0 h 76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1116" h="760558">
                  <a:moveTo>
                    <a:pt x="0" y="0"/>
                  </a:moveTo>
                  <a:lnTo>
                    <a:pt x="1521116" y="0"/>
                  </a:lnTo>
                  <a:lnTo>
                    <a:pt x="1521116" y="760558"/>
                  </a:lnTo>
                  <a:lnTo>
                    <a:pt x="0" y="760558"/>
                  </a:lnTo>
                  <a:lnTo>
                    <a:pt x="0" y="0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600" kern="1200" dirty="0"/>
                <a:t>Prevalence</a:t>
              </a:r>
            </a:p>
          </p:txBody>
        </p:sp>
      </p:grp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30E9BB3-9C2E-4A07-9E9D-222AD1454BB8}"/>
              </a:ext>
            </a:extLst>
          </p:cNvPr>
          <p:cNvSpPr/>
          <p:nvPr/>
        </p:nvSpPr>
        <p:spPr>
          <a:xfrm>
            <a:off x="192549" y="1246641"/>
            <a:ext cx="2679860" cy="623236"/>
          </a:xfrm>
          <a:custGeom>
            <a:avLst/>
            <a:gdLst>
              <a:gd name="connsiteX0" fmla="*/ 0 w 1521116"/>
              <a:gd name="connsiteY0" fmla="*/ 0 h 760558"/>
              <a:gd name="connsiteX1" fmla="*/ 1521116 w 1521116"/>
              <a:gd name="connsiteY1" fmla="*/ 0 h 760558"/>
              <a:gd name="connsiteX2" fmla="*/ 1521116 w 1521116"/>
              <a:gd name="connsiteY2" fmla="*/ 760558 h 760558"/>
              <a:gd name="connsiteX3" fmla="*/ 0 w 1521116"/>
              <a:gd name="connsiteY3" fmla="*/ 760558 h 760558"/>
              <a:gd name="connsiteX4" fmla="*/ 0 w 1521116"/>
              <a:gd name="connsiteY4" fmla="*/ 0 h 760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1116" h="760558">
                <a:moveTo>
                  <a:pt x="0" y="0"/>
                </a:moveTo>
                <a:lnTo>
                  <a:pt x="1521116" y="0"/>
                </a:lnTo>
                <a:lnTo>
                  <a:pt x="1521116" y="760558"/>
                </a:lnTo>
                <a:lnTo>
                  <a:pt x="0" y="760558"/>
                </a:lnTo>
                <a:lnTo>
                  <a:pt x="0" y="0"/>
                </a:lnTo>
                <a:close/>
              </a:path>
            </a:pathLst>
          </a:cu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0" vert="horz" wrap="square" lIns="36000" tIns="36000" rIns="36000" bIns="36000" numCol="1" spcCol="1270" anchor="ctr" anchorCtr="0">
            <a:noAutofit/>
          </a:bodyPr>
          <a:lstStyle/>
          <a:p>
            <a:pPr marL="0" lvl="0" indent="0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1600" b="1" kern="1200" dirty="0"/>
              <a:t>Prevalence</a:t>
            </a:r>
            <a:r>
              <a:rPr lang="en-GB" sz="1600" kern="1200" dirty="0"/>
              <a:t>: current occupancy</a:t>
            </a:r>
          </a:p>
          <a:p>
            <a:pPr marL="0" lvl="0" indent="0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1600" b="1" dirty="0"/>
              <a:t>Incidence</a:t>
            </a:r>
            <a:r>
              <a:rPr lang="en-GB" sz="1600" dirty="0"/>
              <a:t>: new admissions</a:t>
            </a:r>
            <a:endParaRPr lang="en-GB" sz="1600" kern="1200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9441FE2-DE33-4505-8E66-288812551C65}"/>
              </a:ext>
            </a:extLst>
          </p:cNvPr>
          <p:cNvSpPr/>
          <p:nvPr/>
        </p:nvSpPr>
        <p:spPr>
          <a:xfrm>
            <a:off x="2851264" y="4845493"/>
            <a:ext cx="1744157" cy="487181"/>
          </a:xfrm>
          <a:custGeom>
            <a:avLst/>
            <a:gdLst>
              <a:gd name="connsiteX0" fmla="*/ 0 w 1521116"/>
              <a:gd name="connsiteY0" fmla="*/ 0 h 760558"/>
              <a:gd name="connsiteX1" fmla="*/ 1521116 w 1521116"/>
              <a:gd name="connsiteY1" fmla="*/ 0 h 760558"/>
              <a:gd name="connsiteX2" fmla="*/ 1521116 w 1521116"/>
              <a:gd name="connsiteY2" fmla="*/ 760558 h 760558"/>
              <a:gd name="connsiteX3" fmla="*/ 0 w 1521116"/>
              <a:gd name="connsiteY3" fmla="*/ 760558 h 760558"/>
              <a:gd name="connsiteX4" fmla="*/ 0 w 1521116"/>
              <a:gd name="connsiteY4" fmla="*/ 0 h 760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1116" h="760558">
                <a:moveTo>
                  <a:pt x="0" y="0"/>
                </a:moveTo>
                <a:lnTo>
                  <a:pt x="1521116" y="0"/>
                </a:lnTo>
                <a:lnTo>
                  <a:pt x="1521116" y="760558"/>
                </a:lnTo>
                <a:lnTo>
                  <a:pt x="0" y="760558"/>
                </a:lnTo>
                <a:lnTo>
                  <a:pt x="0" y="0"/>
                </a:lnTo>
                <a:close/>
              </a:path>
            </a:pathLst>
          </a:cu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0" vert="horz" wrap="square" lIns="16510" tIns="16510" rIns="16510" bIns="16510" numCol="1" spcCol="1270" anchor="ctr" anchorCtr="0">
            <a:noAutofit/>
          </a:bodyPr>
          <a:lstStyle/>
          <a:p>
            <a:pPr marL="0" lvl="0" indent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1600" kern="1200" dirty="0"/>
              <a:t>Incidence – weekly per 100,000</a:t>
            </a:r>
          </a:p>
        </p:txBody>
      </p:sp>
    </p:spTree>
    <p:extLst>
      <p:ext uri="{BB962C8B-B14F-4D97-AF65-F5344CB8AC3E}">
        <p14:creationId xmlns:p14="http://schemas.microsoft.com/office/powerpoint/2010/main" val="742162177"/>
      </p:ext>
    </p:extLst>
  </p:cSld>
  <p:clrMapOvr>
    <a:masterClrMapping/>
  </p:clrMapOvr>
</p:sld>
</file>

<file path=ppt/theme/theme1.xml><?xml version="1.0" encoding="utf-8"?>
<a:theme xmlns:a="http://schemas.openxmlformats.org/drawingml/2006/main" name="LSHTM">
  <a:themeElements>
    <a:clrScheme name="Custom 1">
      <a:dk1>
        <a:srgbClr val="000000"/>
      </a:dk1>
      <a:lt1>
        <a:srgbClr val="FFFFFF"/>
      </a:lt1>
      <a:dk2>
        <a:srgbClr val="004550"/>
      </a:dk2>
      <a:lt2>
        <a:srgbClr val="2BAC6D"/>
      </a:lt2>
      <a:accent1>
        <a:srgbClr val="2BAC6D"/>
      </a:accent1>
      <a:accent2>
        <a:srgbClr val="004550"/>
      </a:accent2>
      <a:accent3>
        <a:srgbClr val="00ABCE"/>
      </a:accent3>
      <a:accent4>
        <a:srgbClr val="FBB800"/>
      </a:accent4>
      <a:accent5>
        <a:srgbClr val="E95B0C"/>
      </a:accent5>
      <a:accent6>
        <a:srgbClr val="B1B2B3"/>
      </a:accent6>
      <a:hlink>
        <a:srgbClr val="00ABCE"/>
      </a:hlink>
      <a:folHlink>
        <a:srgbClr val="B1B2B3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SHTM" id="{184C81AD-10B2-48C5-A709-7FD210D5A570}" vid="{1430BEF9-E2E8-4A9C-9A8E-83AB3CF1B33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13291</TotalTime>
  <Words>1349</Words>
  <Application>Microsoft Office PowerPoint</Application>
  <PresentationFormat>Widescreen</PresentationFormat>
  <Paragraphs>252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Constantia</vt:lpstr>
      <vt:lpstr>Corbel</vt:lpstr>
      <vt:lpstr>merriweather</vt:lpstr>
      <vt:lpstr>open sans</vt:lpstr>
      <vt:lpstr>LSHTM</vt:lpstr>
      <vt:lpstr>PowerPoint Presentation</vt:lpstr>
      <vt:lpstr>European data sources: cases and deaths</vt:lpstr>
      <vt:lpstr>Cases and deaths: reporting process</vt:lpstr>
      <vt:lpstr>JHU differs from WHO in some countries: cases</vt:lpstr>
      <vt:lpstr>JHU differs from WHO in some countries: deaths</vt:lpstr>
      <vt:lpstr>Example: Lithuania, incident deaths, Dec - Mar</vt:lpstr>
      <vt:lpstr>Cases and deaths: summary</vt:lpstr>
      <vt:lpstr>European data sources: healthcare</vt:lpstr>
      <vt:lpstr>Hospitalisation &amp; ICU: reporting process</vt:lpstr>
      <vt:lpstr>Hospitalisation &amp; ICU: summary</vt:lpstr>
      <vt:lpstr>Summary</vt:lpstr>
      <vt:lpstr>PowerPoint Presentation</vt:lpstr>
      <vt:lpstr>Cases by source, 15 Feb – now</vt:lpstr>
      <vt:lpstr>Deaths by source, 15 Feb - now</vt:lpstr>
      <vt:lpstr>JHU: country public sources</vt:lpstr>
      <vt:lpstr>PowerPoint Presentation</vt:lpstr>
      <vt:lpstr>Hospital occupancy by source, 15 February – 15 March</vt:lpstr>
      <vt:lpstr>ICU occupancy by source, 15 February – 15 March</vt:lpstr>
      <vt:lpstr>Hospital admissions by source, 15 February – 15 March</vt:lpstr>
      <vt:lpstr>ICU admissions by source, 15 February – 15 March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Katharine Sherratt</dc:creator>
  <cp:lastModifiedBy>Katharine Sherratt</cp:lastModifiedBy>
  <cp:revision>125</cp:revision>
  <dcterms:created xsi:type="dcterms:W3CDTF">2021-03-26T13:25:43Z</dcterms:created>
  <dcterms:modified xsi:type="dcterms:W3CDTF">2021-04-22T12:00:41Z</dcterms:modified>
</cp:coreProperties>
</file>

<file path=docProps/thumbnail.jpeg>
</file>